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5"/>
  </p:notesMasterIdLst>
  <p:handoutMasterIdLst>
    <p:handoutMasterId r:id="rId46"/>
  </p:handoutMasterIdLst>
  <p:sldIdLst>
    <p:sldId id="507" r:id="rId2"/>
    <p:sldId id="825" r:id="rId3"/>
    <p:sldId id="822" r:id="rId4"/>
    <p:sldId id="843" r:id="rId5"/>
    <p:sldId id="841" r:id="rId6"/>
    <p:sldId id="844" r:id="rId7"/>
    <p:sldId id="845" r:id="rId8"/>
    <p:sldId id="846" r:id="rId9"/>
    <p:sldId id="847" r:id="rId10"/>
    <p:sldId id="842" r:id="rId11"/>
    <p:sldId id="848" r:id="rId12"/>
    <p:sldId id="829" r:id="rId13"/>
    <p:sldId id="849" r:id="rId14"/>
    <p:sldId id="830" r:id="rId15"/>
    <p:sldId id="851" r:id="rId16"/>
    <p:sldId id="850" r:id="rId17"/>
    <p:sldId id="821" r:id="rId18"/>
    <p:sldId id="831" r:id="rId19"/>
    <p:sldId id="832" r:id="rId20"/>
    <p:sldId id="833" r:id="rId21"/>
    <p:sldId id="834" r:id="rId22"/>
    <p:sldId id="852" r:id="rId23"/>
    <p:sldId id="836" r:id="rId24"/>
    <p:sldId id="823" r:id="rId25"/>
    <p:sldId id="853" r:id="rId26"/>
    <p:sldId id="855" r:id="rId27"/>
    <p:sldId id="856" r:id="rId28"/>
    <p:sldId id="854" r:id="rId29"/>
    <p:sldId id="857" r:id="rId30"/>
    <p:sldId id="837" r:id="rId31"/>
    <p:sldId id="859" r:id="rId32"/>
    <p:sldId id="860" r:id="rId33"/>
    <p:sldId id="861" r:id="rId34"/>
    <p:sldId id="838" r:id="rId35"/>
    <p:sldId id="824" r:id="rId36"/>
    <p:sldId id="840" r:id="rId37"/>
    <p:sldId id="862" r:id="rId38"/>
    <p:sldId id="863" r:id="rId39"/>
    <p:sldId id="864" r:id="rId40"/>
    <p:sldId id="865" r:id="rId41"/>
    <p:sldId id="866" r:id="rId42"/>
    <p:sldId id="867" r:id="rId43"/>
    <p:sldId id="868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B28B"/>
    <a:srgbClr val="4F8BBC"/>
    <a:srgbClr val="E8AF54"/>
    <a:srgbClr val="FFF2CC"/>
    <a:srgbClr val="1E4B87"/>
    <a:srgbClr val="C0504D"/>
    <a:srgbClr val="FF8200"/>
    <a:srgbClr val="BF5700"/>
    <a:srgbClr val="1D1A36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67" autoAdjust="0"/>
    <p:restoredTop sz="96268" autoAdjust="0"/>
  </p:normalViewPr>
  <p:slideViewPr>
    <p:cSldViewPr>
      <p:cViewPr>
        <p:scale>
          <a:sx n="80" d="100"/>
          <a:sy n="80" d="100"/>
        </p:scale>
        <p:origin x="1752" y="10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379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8/18/18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8/18/18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14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5989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380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731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536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097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9058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558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883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9417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14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9521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621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690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51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5617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4037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575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3542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4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35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22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708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285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42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980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goals; address any questions.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21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-1029"/>
            <a:ext cx="9144000" cy="6859029"/>
          </a:xfrm>
          <a:prstGeom prst="rect">
            <a:avLst/>
          </a:prstGeom>
          <a:solidFill>
            <a:srgbClr val="6CCC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-1029"/>
            <a:ext cx="9144000" cy="64816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5715000" y="6561585"/>
            <a:ext cx="33201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Trilogy Education Services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6991" y="2930293"/>
            <a:ext cx="8229600" cy="710167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886200" y="3900425"/>
            <a:ext cx="4740390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&lt;Month Day, Year&gt;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 u="none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&lt;Unit #.#&gt;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396990" y="3900425"/>
            <a:ext cx="3489210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&lt;Course Name&gt; | </a:t>
            </a: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93396FEB-9CEF-4D28-A9B3-312C2ED4BD7F}"/>
              </a:ext>
            </a:extLst>
          </p:cNvPr>
          <p:cNvSpPr/>
          <p:nvPr userDrawn="1"/>
        </p:nvSpPr>
        <p:spPr>
          <a:xfrm>
            <a:off x="426891" y="3747583"/>
            <a:ext cx="8199699" cy="45719"/>
          </a:xfrm>
          <a:prstGeom prst="flowChartProcess">
            <a:avLst/>
          </a:prstGeom>
          <a:solidFill>
            <a:srgbClr val="6CCC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Divider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6CCCE6"/>
          </a:solidFill>
          <a:ln>
            <a:solidFill>
              <a:srgbClr val="6CCC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2895600"/>
            <a:ext cx="9144000" cy="9563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tx1"/>
              </a:solidFill>
            </a:endParaRPr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457200" y="3029740"/>
            <a:ext cx="6381750" cy="704060"/>
          </a:xfrm>
          <a:ln w="50800">
            <a:solidFill>
              <a:schemeClr val="bg1"/>
            </a:solidFill>
          </a:ln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710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Flowchart: Process 9"/>
          <p:cNvSpPr/>
          <p:nvPr userDrawn="1"/>
        </p:nvSpPr>
        <p:spPr>
          <a:xfrm>
            <a:off x="-11741" y="6373368"/>
            <a:ext cx="9155741" cy="27432"/>
          </a:xfrm>
          <a:prstGeom prst="flowChartProcess">
            <a:avLst/>
          </a:prstGeom>
          <a:solidFill>
            <a:srgbClr val="6CCC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lowchart: Process 10"/>
          <p:cNvSpPr/>
          <p:nvPr userDrawn="1"/>
        </p:nvSpPr>
        <p:spPr>
          <a:xfrm>
            <a:off x="0" y="664522"/>
            <a:ext cx="9155741" cy="27432"/>
          </a:xfrm>
          <a:prstGeom prst="flowChartProcess">
            <a:avLst/>
          </a:prstGeom>
          <a:solidFill>
            <a:srgbClr val="6CCC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52400" y="6524441"/>
            <a:ext cx="2895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Trilogy Education Services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07250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11741" y="6373368"/>
            <a:ext cx="9155741" cy="27432"/>
          </a:xfrm>
          <a:prstGeom prst="flowChartProcess">
            <a:avLst/>
          </a:prstGeom>
          <a:solidFill>
            <a:srgbClr val="6CCC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lowchart: Process 10"/>
          <p:cNvSpPr/>
          <p:nvPr userDrawn="1"/>
        </p:nvSpPr>
        <p:spPr>
          <a:xfrm>
            <a:off x="0" y="664522"/>
            <a:ext cx="9155741" cy="27432"/>
          </a:xfrm>
          <a:prstGeom prst="flowChartProcess">
            <a:avLst/>
          </a:prstGeom>
          <a:solidFill>
            <a:srgbClr val="6CCC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52400" y="6524441"/>
            <a:ext cx="2895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Trilogy Education Services - All Rights Reserved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E29F11-3EF6-4BD6-A94A-20D1ACD3B67C}"/>
              </a:ext>
            </a:extLst>
          </p:cNvPr>
          <p:cNvSpPr/>
          <p:nvPr userDrawn="1"/>
        </p:nvSpPr>
        <p:spPr>
          <a:xfrm>
            <a:off x="0" y="815595"/>
            <a:ext cx="9144000" cy="54341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05CA7C-2FAF-4CE6-AFC0-A31F8C7818AB}"/>
              </a:ext>
            </a:extLst>
          </p:cNvPr>
          <p:cNvSpPr txBox="1"/>
          <p:nvPr userDrawn="1"/>
        </p:nvSpPr>
        <p:spPr>
          <a:xfrm>
            <a:off x="234470" y="76918"/>
            <a:ext cx="249225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&gt; YOUR TURN!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7393885-A58D-4211-B384-4700AB3E17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1203325"/>
            <a:ext cx="8616470" cy="496887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D769976-5F8C-41B1-956B-236F14B0A5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14800" y="80936"/>
            <a:ext cx="4829329" cy="411480"/>
          </a:xfrm>
        </p:spPr>
        <p:txBody>
          <a:bodyPr anchor="b">
            <a:noAutofit/>
          </a:bodyPr>
          <a:lstStyle>
            <a:lvl1pPr marL="0" indent="0" algn="r">
              <a:buNone/>
              <a:defRPr sz="1800" b="1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Activity: &lt;Activity Name (Time)&gt;</a:t>
            </a:r>
          </a:p>
        </p:txBody>
      </p:sp>
    </p:spTree>
    <p:extLst>
      <p:ext uri="{BB962C8B-B14F-4D97-AF65-F5344CB8AC3E}">
        <p14:creationId xmlns:p14="http://schemas.microsoft.com/office/powerpoint/2010/main" val="31413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itle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>
            <a:off x="-11741" y="6373368"/>
            <a:ext cx="9155741" cy="27432"/>
          </a:xfrm>
          <a:prstGeom prst="flowChartProcess">
            <a:avLst/>
          </a:prstGeom>
          <a:solidFill>
            <a:srgbClr val="6CCC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52400" y="6524441"/>
            <a:ext cx="2895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Trilogy Education Services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82249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CDC34C-3F82-4032-8D9C-649B74272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81F019-2B53-4156-B3DD-ED4A54709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79EF8-5759-46AD-AA7E-42CC9C5571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E7989-4D39-40AC-9649-C7454B533E02}" type="datetimeFigureOut">
              <a:rPr lang="en-US" smtClean="0"/>
              <a:t>8/18/18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D5F78-3307-456C-83A9-7A482DCE8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62FD9-8882-41F2-BE2B-BB7DC8935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D124C-08FF-473B-8712-3145E051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1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3" r:id="rId2"/>
    <p:sldLayoutId id="2147483674" r:id="rId3"/>
    <p:sldLayoutId id="2147483678" r:id="rId4"/>
    <p:sldLayoutId id="214748367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nvlpubs.nist.gov/nistpubs/fips/nist.fips.197.pdf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ns.org/reading-room/whitepapers/vpns/day-des-died-722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sl.com/article/ssl-tls-handshake-overview/" TargetMode="Externa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rakhesh.com/infrastructure/notes-on-cryptography-ciphers-rsa-dsa-aes-rc4-ecc-ecdsa-sha-and-so-on/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27E97-6230-4C2E-9A23-88CDE4329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/>
              <a:t>CryptoDetails</a:t>
            </a:r>
            <a:endParaRPr lang="en-US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7DD6D-0218-4DE2-9FA0-E647B5D2C7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B2D4FF-E92B-4EA5-A99A-0A6EAF0ECC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Unit 4.3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2D316E-DB04-45A0-A337-71F21B1B25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Cybersecurity Boot Camp |</a:t>
            </a:r>
          </a:p>
        </p:txBody>
      </p:sp>
    </p:spTree>
    <p:extLst>
      <p:ext uri="{BB962C8B-B14F-4D97-AF65-F5344CB8AC3E}">
        <p14:creationId xmlns:p14="http://schemas.microsoft.com/office/powerpoint/2010/main" val="1185686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AES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B53C2-1234-4740-8F62-E1CD5B91E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914400"/>
            <a:ext cx="3657600" cy="1828800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7D9E39-3AB5-234F-895A-BCEB503B9912}"/>
              </a:ext>
            </a:extLst>
          </p:cNvPr>
          <p:cNvSpPr txBox="1"/>
          <p:nvPr/>
        </p:nvSpPr>
        <p:spPr>
          <a:xfrm>
            <a:off x="84667" y="2993359"/>
            <a:ext cx="3886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1997, the US Federal Government issued a call for algorithm nominations to become Advanced Encryption Standard for publicly disclosed encryption algorithm to be made available royalty free.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D21D16-33DD-D941-9BE3-55C00B4AD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1356904"/>
            <a:ext cx="4668024" cy="4191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4924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AES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B53C2-1234-4740-8F62-E1CD5B91E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914400"/>
            <a:ext cx="3657600" cy="1828800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7D9E39-3AB5-234F-895A-BCEB503B9912}"/>
              </a:ext>
            </a:extLst>
          </p:cNvPr>
          <p:cNvSpPr txBox="1"/>
          <p:nvPr/>
        </p:nvSpPr>
        <p:spPr>
          <a:xfrm>
            <a:off x="84667" y="2993359"/>
            <a:ext cx="3886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1997, the US Federal Government issued a call for algorithm nominations to become Advanced Encryption Standard for publicly disclosed encryption algorithm to be made available royalty free.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D21D16-33DD-D941-9BE3-55C00B4AD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1356904"/>
            <a:ext cx="4668024" cy="4191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9437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AES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A16F7DE-DB4C-C74B-8A84-810D09D1ED8C}"/>
              </a:ext>
            </a:extLst>
          </p:cNvPr>
          <p:cNvGrpSpPr/>
          <p:nvPr/>
        </p:nvGrpSpPr>
        <p:grpSpPr>
          <a:xfrm>
            <a:off x="152399" y="826167"/>
            <a:ext cx="8839200" cy="4470659"/>
            <a:chOff x="304800" y="990600"/>
            <a:chExt cx="9322539" cy="471512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3C1EDD4-764A-4244-89AC-6D49120E6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800" y="1066800"/>
              <a:ext cx="4495800" cy="45627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C696B0A-8BBA-784B-824E-A97A8051B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96589" y="990600"/>
              <a:ext cx="4830750" cy="4715120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18AC93D-E0D1-3D45-AEB7-BEF200819CF1}"/>
              </a:ext>
            </a:extLst>
          </p:cNvPr>
          <p:cNvSpPr txBox="1"/>
          <p:nvPr/>
        </p:nvSpPr>
        <p:spPr>
          <a:xfrm>
            <a:off x="84666" y="5469138"/>
            <a:ext cx="8906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Algorithms, comments, and tests were collected from across the security community from 1997 through 2001.  </a:t>
            </a:r>
          </a:p>
        </p:txBody>
      </p:sp>
    </p:spTree>
    <p:extLst>
      <p:ext uri="{BB962C8B-B14F-4D97-AF65-F5344CB8AC3E}">
        <p14:creationId xmlns:p14="http://schemas.microsoft.com/office/powerpoint/2010/main" val="1276266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AES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8AC93D-E0D1-3D45-AEB7-BEF200819CF1}"/>
              </a:ext>
            </a:extLst>
          </p:cNvPr>
          <p:cNvSpPr txBox="1"/>
          <p:nvPr/>
        </p:nvSpPr>
        <p:spPr>
          <a:xfrm>
            <a:off x="5675786" y="1319242"/>
            <a:ext cx="321627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And on December 2001, an algorithm previously called </a:t>
            </a:r>
            <a:r>
              <a:rPr lang="en-US" sz="3200" dirty="0" err="1"/>
              <a:t>Rijndael</a:t>
            </a:r>
            <a:r>
              <a:rPr lang="en-US" sz="3200" dirty="0"/>
              <a:t> was selected as the AES Standard as part of FIPS 197.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90C2FE-63EE-6A4A-8B04-05150A299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990600"/>
            <a:ext cx="5370986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7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200" dirty="0"/>
              <a:t>Take a few minutes to flip through the FIPS 197 Announcement: </a:t>
            </a:r>
            <a:r>
              <a:rPr lang="en-US" sz="2200" dirty="0">
                <a:hlinkClick r:id="rId2"/>
              </a:rPr>
              <a:t>https://nvlpubs.nist.gov/nistpubs/fips/nist.fips.197.pdf</a:t>
            </a:r>
            <a:endParaRPr lang="en-US" sz="2200" dirty="0"/>
          </a:p>
          <a:p>
            <a:pPr>
              <a:lnSpc>
                <a:spcPct val="120000"/>
              </a:lnSpc>
            </a:pPr>
            <a:r>
              <a:rPr lang="en-US" sz="2200" dirty="0"/>
              <a:t>Then with your partner answer the following questions:</a:t>
            </a:r>
          </a:p>
          <a:p>
            <a:pPr>
              <a:lnSpc>
                <a:spcPct val="120000"/>
              </a:lnSpc>
            </a:pPr>
            <a:endParaRPr lang="en-US" sz="2200" dirty="0"/>
          </a:p>
          <a:p>
            <a:pPr lvl="1">
              <a:lnSpc>
                <a:spcPct val="120000"/>
              </a:lnSpc>
            </a:pPr>
            <a:r>
              <a:rPr lang="en-US" sz="2200" dirty="0"/>
              <a:t>The FIPS Standard articulates that the algorithm is a </a:t>
            </a:r>
            <a:r>
              <a:rPr lang="en-US" sz="2200" b="1" dirty="0"/>
              <a:t>block cipher </a:t>
            </a:r>
            <a:r>
              <a:rPr lang="en-US" sz="2200" dirty="0"/>
              <a:t>that can process data bocks of 128 bits using cipher keys of various lengths. What does this mean in plain English?</a:t>
            </a:r>
          </a:p>
          <a:p>
            <a:pPr lvl="1">
              <a:lnSpc>
                <a:spcPct val="120000"/>
              </a:lnSpc>
            </a:pPr>
            <a:endParaRPr lang="en-US" sz="2200" dirty="0"/>
          </a:p>
          <a:p>
            <a:pPr lvl="1">
              <a:lnSpc>
                <a:spcPct val="120000"/>
              </a:lnSpc>
            </a:pPr>
            <a:r>
              <a:rPr lang="en-US" sz="2200" dirty="0"/>
              <a:t>The FIPS Standard seems to go into extensive depth about how the algorithm works. Doesn’t this create a risk that hackers will figure out how to break it?</a:t>
            </a:r>
          </a:p>
          <a:p>
            <a:pPr>
              <a:lnSpc>
                <a:spcPct val="120000"/>
              </a:lnSpc>
            </a:pPr>
            <a:endParaRPr lang="en-US" sz="2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29000" y="80936"/>
            <a:ext cx="5515129" cy="411480"/>
          </a:xfrm>
        </p:spPr>
        <p:txBody>
          <a:bodyPr/>
          <a:lstStyle/>
          <a:p>
            <a:r>
              <a:rPr lang="en-US" dirty="0"/>
              <a:t>Activity: FIPS 197 Read-Through (10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52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5943600" cy="653854"/>
          </a:xfrm>
        </p:spPr>
        <p:txBody>
          <a:bodyPr>
            <a:normAutofit/>
          </a:bodyPr>
          <a:lstStyle/>
          <a:p>
            <a:r>
              <a:rPr lang="en-US" dirty="0"/>
              <a:t>Picking </a:t>
            </a:r>
            <a:r>
              <a:rPr lang="en-US" i="1" u="sng" dirty="0"/>
              <a:t>the</a:t>
            </a:r>
            <a:r>
              <a:rPr lang="en-US" dirty="0"/>
              <a:t> Wrong Encryption Standard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A29BBD-A758-6949-885D-5BCBB43B614D}"/>
              </a:ext>
            </a:extLst>
          </p:cNvPr>
          <p:cNvSpPr/>
          <p:nvPr/>
        </p:nvSpPr>
        <p:spPr>
          <a:xfrm>
            <a:off x="381000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DD7924-3950-3048-B5A2-449960FCB426}"/>
              </a:ext>
            </a:extLst>
          </p:cNvPr>
          <p:cNvSpPr/>
          <p:nvPr/>
        </p:nvSpPr>
        <p:spPr>
          <a:xfrm>
            <a:off x="381000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Blowfish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F96220-CD1A-984B-8D71-DB0C00078A69}"/>
              </a:ext>
            </a:extLst>
          </p:cNvPr>
          <p:cNvSpPr/>
          <p:nvPr/>
        </p:nvSpPr>
        <p:spPr>
          <a:xfrm>
            <a:off x="220186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Twofish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8D2FED-F9C3-DE4C-8F81-A355735AD582}"/>
              </a:ext>
            </a:extLst>
          </p:cNvPr>
          <p:cNvSpPr/>
          <p:nvPr/>
        </p:nvSpPr>
        <p:spPr>
          <a:xfrm>
            <a:off x="2201863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863A7B-11FC-FB4F-8561-CA36A19D45D6}"/>
              </a:ext>
            </a:extLst>
          </p:cNvPr>
          <p:cNvSpPr/>
          <p:nvPr/>
        </p:nvSpPr>
        <p:spPr>
          <a:xfrm>
            <a:off x="400433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Serpant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AE51E5-BE48-8243-B6CE-8BD1DF7CFDBD}"/>
              </a:ext>
            </a:extLst>
          </p:cNvPr>
          <p:cNvSpPr/>
          <p:nvPr/>
        </p:nvSpPr>
        <p:spPr>
          <a:xfrm>
            <a:off x="40043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A5E3A-B2BA-2A43-AB23-F57F65A06421}"/>
              </a:ext>
            </a:extLst>
          </p:cNvPr>
          <p:cNvSpPr/>
          <p:nvPr/>
        </p:nvSpPr>
        <p:spPr>
          <a:xfrm>
            <a:off x="5733285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BB4B4D-BED9-9F4D-A7CF-BA2DCCCF8F91}"/>
              </a:ext>
            </a:extLst>
          </p:cNvPr>
          <p:cNvSpPr/>
          <p:nvPr/>
        </p:nvSpPr>
        <p:spPr>
          <a:xfrm>
            <a:off x="57569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DA5C08-5710-C34E-B5DE-F6A1CCD12723}"/>
              </a:ext>
            </a:extLst>
          </p:cNvPr>
          <p:cNvSpPr/>
          <p:nvPr/>
        </p:nvSpPr>
        <p:spPr>
          <a:xfrm>
            <a:off x="7462237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RSA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0D0407-05AA-C247-BBAB-D05546AFF2EF}"/>
              </a:ext>
            </a:extLst>
          </p:cNvPr>
          <p:cNvSpPr/>
          <p:nvPr/>
        </p:nvSpPr>
        <p:spPr>
          <a:xfrm>
            <a:off x="7462237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DSA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96D862-70FB-3346-A32F-353B4017A95D}"/>
              </a:ext>
            </a:extLst>
          </p:cNvPr>
          <p:cNvSpPr/>
          <p:nvPr/>
        </p:nvSpPr>
        <p:spPr>
          <a:xfrm>
            <a:off x="381000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ECDSA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D7244E-3A7E-1F44-B2C1-3F417793C119}"/>
              </a:ext>
            </a:extLst>
          </p:cNvPr>
          <p:cNvSpPr/>
          <p:nvPr/>
        </p:nvSpPr>
        <p:spPr>
          <a:xfrm>
            <a:off x="2207118" y="3361513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ELGamal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D1732D5-0D11-0047-894C-46C0562F0106}"/>
              </a:ext>
            </a:extLst>
          </p:cNvPr>
          <p:cNvSpPr/>
          <p:nvPr/>
        </p:nvSpPr>
        <p:spPr>
          <a:xfrm>
            <a:off x="4004333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Diffie </a:t>
            </a:r>
            <a:r>
              <a:rPr lang="en-US" b="1" dirty="0" err="1">
                <a:solidFill>
                  <a:schemeClr val="tx1"/>
                </a:solidFill>
              </a:rPr>
              <a:t>Helman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CE1578-8774-754A-9E44-2CCD113E1D77}"/>
              </a:ext>
            </a:extLst>
          </p:cNvPr>
          <p:cNvSpPr/>
          <p:nvPr/>
        </p:nvSpPr>
        <p:spPr>
          <a:xfrm>
            <a:off x="378372" y="800653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Key Algorithms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2CD998-809E-794B-A95D-3FAAA2187776}"/>
              </a:ext>
            </a:extLst>
          </p:cNvPr>
          <p:cNvSpPr/>
          <p:nvPr/>
        </p:nvSpPr>
        <p:spPr>
          <a:xfrm>
            <a:off x="323193" y="4402452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Hash Algorithms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E73635-BD6F-6A4B-850D-846227EFD526}"/>
              </a:ext>
            </a:extLst>
          </p:cNvPr>
          <p:cNvSpPr txBox="1"/>
          <p:nvPr/>
        </p:nvSpPr>
        <p:spPr>
          <a:xfrm>
            <a:off x="5750019" y="3596419"/>
            <a:ext cx="32362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While the process unveiled the modern AES system, similar research has also been critical in identifying which cryptography algorithms are </a:t>
            </a:r>
            <a:r>
              <a:rPr lang="en-US" sz="2000" b="1" dirty="0"/>
              <a:t>not secure.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EDAB40-1F2D-3740-86E0-29FADDA3EFF9}"/>
              </a:ext>
            </a:extLst>
          </p:cNvPr>
          <p:cNvSpPr/>
          <p:nvPr/>
        </p:nvSpPr>
        <p:spPr>
          <a:xfrm>
            <a:off x="39151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MD4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F7719-2CBE-A14A-907C-654C1BBE5C9F}"/>
              </a:ext>
            </a:extLst>
          </p:cNvPr>
          <p:cNvSpPr/>
          <p:nvPr/>
        </p:nvSpPr>
        <p:spPr>
          <a:xfrm>
            <a:off x="219972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E4572D-F935-0841-A961-A9E5B38676DB}"/>
              </a:ext>
            </a:extLst>
          </p:cNvPr>
          <p:cNvSpPr/>
          <p:nvPr/>
        </p:nvSpPr>
        <p:spPr>
          <a:xfrm>
            <a:off x="4004333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SHA2</a:t>
            </a:r>
          </a:p>
        </p:txBody>
      </p:sp>
      <p:sp>
        <p:nvSpPr>
          <p:cNvPr id="24" name="Cross 23">
            <a:extLst>
              <a:ext uri="{FF2B5EF4-FFF2-40B4-BE49-F238E27FC236}">
                <a16:creationId xmlns:a16="http://schemas.microsoft.com/office/drawing/2014/main" id="{2DFFAB87-5DE1-B042-B598-447CB3B151AC}"/>
              </a:ext>
            </a:extLst>
          </p:cNvPr>
          <p:cNvSpPr/>
          <p:nvPr/>
        </p:nvSpPr>
        <p:spPr>
          <a:xfrm rot="2700000">
            <a:off x="554406" y="4750890"/>
            <a:ext cx="1162760" cy="1162760"/>
          </a:xfrm>
          <a:prstGeom prst="plus">
            <a:avLst>
              <a:gd name="adj" fmla="val 460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ross 24">
            <a:extLst>
              <a:ext uri="{FF2B5EF4-FFF2-40B4-BE49-F238E27FC236}">
                <a16:creationId xmlns:a16="http://schemas.microsoft.com/office/drawing/2014/main" id="{DB9F9300-8F4A-514C-8F91-2FDDB644D552}"/>
              </a:ext>
            </a:extLst>
          </p:cNvPr>
          <p:cNvSpPr/>
          <p:nvPr/>
        </p:nvSpPr>
        <p:spPr>
          <a:xfrm rot="2700000">
            <a:off x="2315879" y="2177241"/>
            <a:ext cx="1162760" cy="1162760"/>
          </a:xfrm>
          <a:prstGeom prst="plus">
            <a:avLst>
              <a:gd name="adj" fmla="val 460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ross 29">
            <a:extLst>
              <a:ext uri="{FF2B5EF4-FFF2-40B4-BE49-F238E27FC236}">
                <a16:creationId xmlns:a16="http://schemas.microsoft.com/office/drawing/2014/main" id="{1AD2CC52-E715-6F47-B5C6-DA7AC02E837B}"/>
              </a:ext>
            </a:extLst>
          </p:cNvPr>
          <p:cNvSpPr/>
          <p:nvPr/>
        </p:nvSpPr>
        <p:spPr>
          <a:xfrm rot="2700000">
            <a:off x="2387737" y="4750889"/>
            <a:ext cx="1162760" cy="1162760"/>
          </a:xfrm>
          <a:prstGeom prst="plus">
            <a:avLst>
              <a:gd name="adj" fmla="val 46053"/>
            </a:avLst>
          </a:prstGeom>
          <a:solidFill>
            <a:srgbClr val="FF00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18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/>
              <a:t>Take a few moments to read through the article </a:t>
            </a:r>
            <a:r>
              <a:rPr lang="en-US" sz="2400" b="1" dirty="0"/>
              <a:t>The Day DES Died </a:t>
            </a:r>
            <a:r>
              <a:rPr lang="en-US" sz="2400" dirty="0"/>
              <a:t>(</a:t>
            </a:r>
            <a:r>
              <a:rPr lang="en-US" sz="2400" dirty="0">
                <a:hlinkClick r:id="rId2"/>
              </a:rPr>
              <a:t>https://www.sans.org/reading-room/whitepapers/vpns/day-des-died-722</a:t>
            </a:r>
            <a:r>
              <a:rPr lang="en-US" sz="2400" dirty="0"/>
              <a:t>).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 Take notes as you go specifically around:</a:t>
            </a:r>
          </a:p>
          <a:p>
            <a:pPr lvl="1">
              <a:lnSpc>
                <a:spcPct val="120000"/>
              </a:lnSpc>
            </a:pPr>
            <a:r>
              <a:rPr lang="en-US" sz="2400" dirty="0"/>
              <a:t>What DES? Why it was important? And how it was determined to be insecure.</a:t>
            </a:r>
          </a:p>
          <a:p>
            <a:pPr lvl="1">
              <a:lnSpc>
                <a:spcPct val="120000"/>
              </a:lnSpc>
            </a:pPr>
            <a:endParaRPr lang="en-US" sz="2400" dirty="0"/>
          </a:p>
          <a:p>
            <a:pPr lvl="1">
              <a:lnSpc>
                <a:spcPct val="120000"/>
              </a:lnSpc>
            </a:pPr>
            <a:r>
              <a:rPr lang="en-US" sz="2400" dirty="0"/>
              <a:t>5 terms or topics included in this document that you were unfamiliar with. (Research their definition).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29000" y="80936"/>
            <a:ext cx="5515129" cy="411480"/>
          </a:xfrm>
        </p:spPr>
        <p:txBody>
          <a:bodyPr/>
          <a:lstStyle/>
          <a:p>
            <a:r>
              <a:rPr lang="en-US" dirty="0"/>
              <a:t>Activity: DES Death Match (15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492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DC68B-22FE-4817-BEE3-75D9BF9E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Symmetric vs Asymmetric</a:t>
            </a:r>
          </a:p>
        </p:txBody>
      </p:sp>
    </p:spTree>
    <p:extLst>
      <p:ext uri="{BB962C8B-B14F-4D97-AF65-F5344CB8AC3E}">
        <p14:creationId xmlns:p14="http://schemas.microsoft.com/office/powerpoint/2010/main" val="4160452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Symmetric vs. Asymmetric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924589-CFDE-D441-BC9B-86CF789221DF}"/>
              </a:ext>
            </a:extLst>
          </p:cNvPr>
          <p:cNvSpPr txBox="1"/>
          <p:nvPr/>
        </p:nvSpPr>
        <p:spPr>
          <a:xfrm>
            <a:off x="296778" y="5334000"/>
            <a:ext cx="91440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A critically important concept in cryptography lies in understanding the difference between </a:t>
            </a:r>
            <a:r>
              <a:rPr lang="en-US" sz="2200" b="1" dirty="0"/>
              <a:t>Symmetric </a:t>
            </a:r>
            <a:r>
              <a:rPr lang="en-US" sz="2200" dirty="0"/>
              <a:t>and </a:t>
            </a:r>
            <a:r>
              <a:rPr lang="en-US" sz="2200" b="1" dirty="0"/>
              <a:t>Asymmetric Encryption</a:t>
            </a:r>
            <a:r>
              <a:rPr lang="en-US" sz="2200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D913ED-B64F-A143-9224-0BD9F4236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982648"/>
            <a:ext cx="822079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51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Symmetric Cryptography (In-Depth)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E9C3D8-B320-0646-B184-6E6C84928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797205"/>
            <a:ext cx="8117305" cy="45367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7050DF-0A3A-2046-9C76-C3F721F0EA14}"/>
              </a:ext>
            </a:extLst>
          </p:cNvPr>
          <p:cNvSpPr txBox="1"/>
          <p:nvPr/>
        </p:nvSpPr>
        <p:spPr>
          <a:xfrm>
            <a:off x="296778" y="5334000"/>
            <a:ext cx="86186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In symmetric encryption, a single key is used to both encrypt and decrypt plain text to cipher text and vice versa</a:t>
            </a:r>
          </a:p>
        </p:txBody>
      </p:sp>
    </p:spTree>
    <p:extLst>
      <p:ext uri="{BB962C8B-B14F-4D97-AF65-F5344CB8AC3E}">
        <p14:creationId xmlns:p14="http://schemas.microsoft.com/office/powerpoint/2010/main" val="50137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5E16A-DA1E-4A90-ABAE-920CC38E11FC}"/>
              </a:ext>
            </a:extLst>
          </p:cNvPr>
          <p:cNvSpPr txBox="1"/>
          <p:nvPr/>
        </p:nvSpPr>
        <p:spPr>
          <a:xfrm>
            <a:off x="457200" y="838200"/>
            <a:ext cx="8382000" cy="4832092"/>
          </a:xfrm>
          <a:prstGeom prst="rect">
            <a:avLst/>
          </a:prstGeom>
          <a:noFill/>
          <a:ln w="63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2200" b="1" dirty="0"/>
              <a:t>By the end of class, you will be able to: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2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200" dirty="0"/>
              <a:t>Discuss the historic vetting process behind the AES Standard and the process by which DES was determined to be insecure.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2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200" dirty="0"/>
              <a:t>Articulate the differences between Symmetric and Asymmetric encryption algorithms and their respective advantages and disadvantages.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2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200" dirty="0"/>
              <a:t>Implement a Hybrid Cryptosystem similar to TLS/SSL.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2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200" dirty="0"/>
              <a:t>Explain the concept of Digital Certificates and Certifying Authorities.</a:t>
            </a:r>
          </a:p>
        </p:txBody>
      </p:sp>
    </p:spTree>
    <p:extLst>
      <p:ext uri="{BB962C8B-B14F-4D97-AF65-F5344CB8AC3E}">
        <p14:creationId xmlns:p14="http://schemas.microsoft.com/office/powerpoint/2010/main" val="133207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Asymmetric Cryptography (In-Depth)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15039C-4EDF-DC44-8C26-3E163B442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20" y="681928"/>
            <a:ext cx="8596237" cy="48044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16D011-95BB-EB48-B813-ECEB9FDD2D62}"/>
              </a:ext>
            </a:extLst>
          </p:cNvPr>
          <p:cNvSpPr txBox="1"/>
          <p:nvPr/>
        </p:nvSpPr>
        <p:spPr>
          <a:xfrm>
            <a:off x="296778" y="5334000"/>
            <a:ext cx="86186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In asymmetric encryption, two separate keys are used. A public key is used to encrypt data, while a private key is used to decrypt data. </a:t>
            </a:r>
          </a:p>
        </p:txBody>
      </p:sp>
    </p:spTree>
    <p:extLst>
      <p:ext uri="{BB962C8B-B14F-4D97-AF65-F5344CB8AC3E}">
        <p14:creationId xmlns:p14="http://schemas.microsoft.com/office/powerpoint/2010/main" val="291551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b="1" dirty="0"/>
              <a:t>Thought Exercise!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For the next 10 minutes, talk to your partner about the following questions:</a:t>
            </a:r>
            <a:endParaRPr lang="en-US" sz="2400" b="1" dirty="0"/>
          </a:p>
          <a:p>
            <a:pPr>
              <a:lnSpc>
                <a:spcPct val="120000"/>
              </a:lnSpc>
            </a:pPr>
            <a:r>
              <a:rPr lang="en-US" sz="2400" dirty="0"/>
              <a:t>What might be 3-5 advantages of using a symmetric encryption system?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What might be 3-5 advantages of using an asymmetric encryption systems? 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When might you use each?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i="1" dirty="0"/>
              <a:t>For this exercise do NOT use research. Think about this first!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19400" y="80936"/>
            <a:ext cx="6124729" cy="411480"/>
          </a:xfrm>
        </p:spPr>
        <p:txBody>
          <a:bodyPr/>
          <a:lstStyle/>
          <a:p>
            <a:r>
              <a:rPr lang="en-US" dirty="0"/>
              <a:t>Activity: Advantage / Disadvantages Pt I (10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7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b="1" dirty="0"/>
              <a:t>Research Exercise!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Now take ten minutes to use research to confirm or deny your assumptions. Try to add 1-2 additional reasons or use cases for each. 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i="1" dirty="0"/>
              <a:t>Be prepared to share both your hypothesized ideas and your research results. </a:t>
            </a:r>
            <a:endParaRPr lang="en-US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19400" y="80936"/>
            <a:ext cx="6124729" cy="411480"/>
          </a:xfrm>
        </p:spPr>
        <p:txBody>
          <a:bodyPr/>
          <a:lstStyle/>
          <a:p>
            <a:r>
              <a:rPr lang="en-US" dirty="0"/>
              <a:t>Activity: Advantage / Disadvantages Pt II (10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7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3200" dirty="0"/>
              <a:t>Working with the person next to you, determine whether a symmetric or asymmetric encryption is the most sensible solution for each of the situations provided.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32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3200" i="1" dirty="0"/>
              <a:t>Be prepared to share your rationale.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48000" y="80936"/>
            <a:ext cx="5896129" cy="411480"/>
          </a:xfrm>
        </p:spPr>
        <p:txBody>
          <a:bodyPr/>
          <a:lstStyle/>
          <a:p>
            <a:r>
              <a:rPr lang="en-US" dirty="0"/>
              <a:t>Activity: </a:t>
            </a:r>
            <a:r>
              <a:rPr lang="en-US" dirty="0" err="1"/>
              <a:t>Sym</a:t>
            </a:r>
            <a:r>
              <a:rPr lang="en-US" dirty="0"/>
              <a:t> Vs. </a:t>
            </a:r>
            <a:r>
              <a:rPr lang="en-US" dirty="0" err="1"/>
              <a:t>Asym</a:t>
            </a:r>
            <a:r>
              <a:rPr lang="en-US" dirty="0"/>
              <a:t> Scenarios (15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793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DC68B-22FE-4817-BEE3-75D9BF9E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in Motion</a:t>
            </a:r>
          </a:p>
        </p:txBody>
      </p:sp>
    </p:spTree>
    <p:extLst>
      <p:ext uri="{BB962C8B-B14F-4D97-AF65-F5344CB8AC3E}">
        <p14:creationId xmlns:p14="http://schemas.microsoft.com/office/powerpoint/2010/main" val="208493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Keeping Secrets… </a:t>
            </a:r>
            <a:r>
              <a:rPr lang="en-US" i="1" dirty="0"/>
              <a:t>Secret?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062545-224C-3844-B0B5-0C74D2A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838200"/>
            <a:ext cx="8220795" cy="4038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1709F6-B952-1546-8EC7-85F60D422FC5}"/>
              </a:ext>
            </a:extLst>
          </p:cNvPr>
          <p:cNvSpPr txBox="1"/>
          <p:nvPr/>
        </p:nvSpPr>
        <p:spPr>
          <a:xfrm>
            <a:off x="296778" y="5069167"/>
            <a:ext cx="8847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Thus far, we’ve talked a lot about the overall encryption mechanism – how they convert plain text into cipher text and how keys can be used to do the back and forth. </a:t>
            </a:r>
            <a:r>
              <a:rPr lang="en-US" sz="2200" b="1" dirty="0"/>
              <a:t>But an important question remains…</a:t>
            </a:r>
          </a:p>
        </p:txBody>
      </p:sp>
    </p:spTree>
    <p:extLst>
      <p:ext uri="{BB962C8B-B14F-4D97-AF65-F5344CB8AC3E}">
        <p14:creationId xmlns:p14="http://schemas.microsoft.com/office/powerpoint/2010/main" val="89561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Keeping Secrets… </a:t>
            </a:r>
            <a:r>
              <a:rPr lang="en-US" i="1" dirty="0"/>
              <a:t>Secret?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062545-224C-3844-B0B5-0C74D2A96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838200"/>
            <a:ext cx="8220795" cy="4038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1709F6-B952-1546-8EC7-85F60D422FC5}"/>
              </a:ext>
            </a:extLst>
          </p:cNvPr>
          <p:cNvSpPr txBox="1"/>
          <p:nvPr/>
        </p:nvSpPr>
        <p:spPr>
          <a:xfrm>
            <a:off x="143986" y="5257800"/>
            <a:ext cx="88472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How do you deliver the key?</a:t>
            </a:r>
          </a:p>
        </p:txBody>
      </p:sp>
    </p:spTree>
    <p:extLst>
      <p:ext uri="{BB962C8B-B14F-4D97-AF65-F5344CB8AC3E}">
        <p14:creationId xmlns:p14="http://schemas.microsoft.com/office/powerpoint/2010/main" val="348870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/>
              <a:t>With the person next to you, play out the following scenario:</a:t>
            </a:r>
          </a:p>
          <a:p>
            <a:r>
              <a:rPr lang="en-US" sz="2000" dirty="0"/>
              <a:t>Imagine you have deeply sensitive data to share with your seat partner, like the location of a winning lottery ticket you've decided to split amongst yourselves; a coupon for a dozen, </a:t>
            </a:r>
            <a:r>
              <a:rPr lang="en-US" sz="2000" i="1" dirty="0"/>
              <a:t>free</a:t>
            </a:r>
            <a:r>
              <a:rPr lang="en-US" sz="2000" dirty="0"/>
              <a:t> Sublime Donuts (arguably more valuable than the lottery ticket); etc.</a:t>
            </a:r>
          </a:p>
          <a:p>
            <a:r>
              <a:rPr lang="en-US" sz="2000" dirty="0"/>
              <a:t>As security pros, you'd naturally encrypt this data using some modern standard like AES. Of course, this requires that you use a key to encrypt your message, and that your partner uses the same key to decrypt it.</a:t>
            </a:r>
          </a:p>
          <a:p>
            <a:r>
              <a:rPr lang="en-US" sz="2000" dirty="0"/>
              <a:t>But there's a problem. You realize that you remembered to give them your secret message after the last class, but </a:t>
            </a:r>
            <a:r>
              <a:rPr lang="en-US" sz="2000" i="1" dirty="0"/>
              <a:t>forgot to give them the key</a:t>
            </a:r>
            <a:r>
              <a:rPr lang="en-US" sz="2000" dirty="0"/>
              <a:t> before heading back home.</a:t>
            </a:r>
          </a:p>
          <a:p>
            <a:r>
              <a:rPr lang="en-US" sz="2000" b="1" dirty="0"/>
              <a:t>Here's the question: Can you think of a way to get your key to them, while </a:t>
            </a:r>
            <a:r>
              <a:rPr lang="en-US" sz="2000" b="1" i="1" dirty="0"/>
              <a:t>guaranteeing</a:t>
            </a:r>
            <a:r>
              <a:rPr lang="en-US" sz="2000" b="1" dirty="0"/>
              <a:t> that </a:t>
            </a:r>
            <a:r>
              <a:rPr lang="en-US" sz="2000" b="1" i="1" dirty="0"/>
              <a:t>no one</a:t>
            </a:r>
            <a:r>
              <a:rPr lang="en-US" sz="2000" b="1" dirty="0"/>
              <a:t> else could get their hands on it?</a:t>
            </a:r>
          </a:p>
          <a:p>
            <a:r>
              <a:rPr lang="en-US" sz="2000" b="1" i="1" u="sng" dirty="0"/>
              <a:t>Try to come up with at least 3-5 different pathways for this. 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76400" y="80936"/>
            <a:ext cx="7267729" cy="411480"/>
          </a:xfrm>
        </p:spPr>
        <p:txBody>
          <a:bodyPr/>
          <a:lstStyle/>
          <a:p>
            <a:r>
              <a:rPr lang="en-US" dirty="0"/>
              <a:t>Activity: The Key Exchange Problem (10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97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9C5CBBF-FBE4-0F40-911A-193E801207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</a:blip>
          <a:srcRect l="12977" t="24528" r="61996" b="24528"/>
          <a:stretch/>
        </p:blipFill>
        <p:spPr>
          <a:xfrm>
            <a:off x="6475865" y="1889048"/>
            <a:ext cx="2057401" cy="2057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B4E0E6-81A1-FA43-8920-8FF837AAC026}"/>
              </a:ext>
            </a:extLst>
          </p:cNvPr>
          <p:cNvSpPr/>
          <p:nvPr/>
        </p:nvSpPr>
        <p:spPr>
          <a:xfrm>
            <a:off x="569495" y="1949300"/>
            <a:ext cx="2009963" cy="18607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D95999-3C7C-394F-AF3E-6D4948E1AD6D}"/>
              </a:ext>
            </a:extLst>
          </p:cNvPr>
          <p:cNvSpPr/>
          <p:nvPr/>
        </p:nvSpPr>
        <p:spPr>
          <a:xfrm>
            <a:off x="2860178" y="1949300"/>
            <a:ext cx="3334967" cy="18607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Cipher</a:t>
            </a:r>
          </a:p>
        </p:txBody>
      </p:sp>
      <p:sp>
        <p:nvSpPr>
          <p:cNvPr id="8" name="Arrow: Right 5">
            <a:extLst>
              <a:ext uri="{FF2B5EF4-FFF2-40B4-BE49-F238E27FC236}">
                <a16:creationId xmlns:a16="http://schemas.microsoft.com/office/drawing/2014/main" id="{F92C8FC8-49E9-3849-8F33-A191652DEE07}"/>
              </a:ext>
            </a:extLst>
          </p:cNvPr>
          <p:cNvSpPr/>
          <p:nvPr/>
        </p:nvSpPr>
        <p:spPr>
          <a:xfrm>
            <a:off x="2415679" y="2552721"/>
            <a:ext cx="838200" cy="653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14">
            <a:extLst>
              <a:ext uri="{FF2B5EF4-FFF2-40B4-BE49-F238E27FC236}">
                <a16:creationId xmlns:a16="http://schemas.microsoft.com/office/drawing/2014/main" id="{9A08FB47-D9FC-AA44-AE31-1FE01F8B64C0}"/>
              </a:ext>
            </a:extLst>
          </p:cNvPr>
          <p:cNvSpPr/>
          <p:nvPr/>
        </p:nvSpPr>
        <p:spPr>
          <a:xfrm>
            <a:off x="6031366" y="2590821"/>
            <a:ext cx="838200" cy="653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8686800" cy="653854"/>
          </a:xfrm>
        </p:spPr>
        <p:txBody>
          <a:bodyPr>
            <a:normAutofit/>
          </a:bodyPr>
          <a:lstStyle/>
          <a:p>
            <a:r>
              <a:rPr lang="en-US" dirty="0"/>
              <a:t>Keys for Keys…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5FF76B-3D2D-A441-92CA-57BFB332DCE7}"/>
              </a:ext>
            </a:extLst>
          </p:cNvPr>
          <p:cNvSpPr txBox="1"/>
          <p:nvPr/>
        </p:nvSpPr>
        <p:spPr>
          <a:xfrm>
            <a:off x="104050" y="4908648"/>
            <a:ext cx="884722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/>
              <a:t>What if we encrypted the key?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0E99D1-A5A2-7443-9C01-A71CCCE015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77" t="24528" r="61996" b="24528"/>
          <a:stretch/>
        </p:blipFill>
        <p:spPr>
          <a:xfrm>
            <a:off x="533400" y="1828800"/>
            <a:ext cx="2057401" cy="20574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214812-CE2E-E246-8F50-1527F274AF8E}"/>
              </a:ext>
            </a:extLst>
          </p:cNvPr>
          <p:cNvSpPr/>
          <p:nvPr/>
        </p:nvSpPr>
        <p:spPr>
          <a:xfrm>
            <a:off x="452965" y="1066801"/>
            <a:ext cx="2009963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</a:rPr>
              <a:t>Plain Key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EFE966-048A-A549-AB6A-B3415254D183}"/>
              </a:ext>
            </a:extLst>
          </p:cNvPr>
          <p:cNvSpPr/>
          <p:nvPr/>
        </p:nvSpPr>
        <p:spPr>
          <a:xfrm>
            <a:off x="6346637" y="1066801"/>
            <a:ext cx="2009963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</a:rPr>
              <a:t>Cipher Key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282973-FB82-A341-848F-7639108CA68F}"/>
              </a:ext>
            </a:extLst>
          </p:cNvPr>
          <p:cNvSpPr/>
          <p:nvPr/>
        </p:nvSpPr>
        <p:spPr>
          <a:xfrm>
            <a:off x="2756349" y="1066801"/>
            <a:ext cx="3334967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</a:rPr>
              <a:t>Encryption Technique</a:t>
            </a:r>
          </a:p>
        </p:txBody>
      </p:sp>
    </p:spTree>
    <p:extLst>
      <p:ext uri="{BB962C8B-B14F-4D97-AF65-F5344CB8AC3E}">
        <p14:creationId xmlns:p14="http://schemas.microsoft.com/office/powerpoint/2010/main" val="208665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8686800" cy="653854"/>
          </a:xfrm>
        </p:spPr>
        <p:txBody>
          <a:bodyPr>
            <a:normAutofit/>
          </a:bodyPr>
          <a:lstStyle/>
          <a:p>
            <a:r>
              <a:rPr lang="en-US" dirty="0"/>
              <a:t>Keys for Keys…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41707-C661-C040-8042-4A864825F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737" y="914400"/>
            <a:ext cx="5181600" cy="5181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5C8002-F9EE-8047-94BC-5C067CBC00CF}"/>
              </a:ext>
            </a:extLst>
          </p:cNvPr>
          <p:cNvSpPr txBox="1"/>
          <p:nvPr/>
        </p:nvSpPr>
        <p:spPr>
          <a:xfrm>
            <a:off x="5791201" y="2043261"/>
            <a:ext cx="3151808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/>
              <a:t>Truer words never said.</a:t>
            </a:r>
          </a:p>
        </p:txBody>
      </p:sp>
    </p:spTree>
    <p:extLst>
      <p:ext uri="{BB962C8B-B14F-4D97-AF65-F5344CB8AC3E}">
        <p14:creationId xmlns:p14="http://schemas.microsoft.com/office/powerpoint/2010/main" val="375220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DC68B-22FE-4817-BEE3-75D9BF9E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Standards</a:t>
            </a:r>
          </a:p>
        </p:txBody>
      </p:sp>
    </p:spTree>
    <p:extLst>
      <p:ext uri="{BB962C8B-B14F-4D97-AF65-F5344CB8AC3E}">
        <p14:creationId xmlns:p14="http://schemas.microsoft.com/office/powerpoint/2010/main" val="384568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Hybrid Cryptosystems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5F3ADF-18D8-6740-9B91-57CDDDC541EC}"/>
              </a:ext>
            </a:extLst>
          </p:cNvPr>
          <p:cNvSpPr txBox="1"/>
          <p:nvPr/>
        </p:nvSpPr>
        <p:spPr>
          <a:xfrm>
            <a:off x="304800" y="838200"/>
            <a:ext cx="85344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The concept we’re leading to is the basis by which modern cryptography systems like AES center.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In this system we use two separate encryption processes: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b="1" dirty="0"/>
              <a:t>Key Encapsulation:</a:t>
            </a:r>
            <a:br>
              <a:rPr lang="en-US" sz="2200" b="1" dirty="0"/>
            </a:br>
            <a:r>
              <a:rPr lang="en-US" sz="2200" dirty="0"/>
              <a:t>In this step, we use an asymmetric cryptosystem to generate an encrypted key.</a:t>
            </a:r>
            <a:endParaRPr lang="en-US" sz="22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b="1" dirty="0"/>
              <a:t>Data Encapsulation:</a:t>
            </a:r>
            <a:br>
              <a:rPr lang="en-US" sz="2200" b="1" dirty="0"/>
            </a:br>
            <a:r>
              <a:rPr lang="en-US" sz="2200" dirty="0"/>
              <a:t>In this step we use the encrypted key generated as a </a:t>
            </a:r>
            <a:r>
              <a:rPr lang="en-US" sz="2200" i="1" dirty="0"/>
              <a:t>symmetric </a:t>
            </a:r>
            <a:r>
              <a:rPr lang="en-US" sz="2200" dirty="0"/>
              <a:t>key for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What this allows for us is the ease of symmetric encryption when it comes to data, while maintaining the added security of asymmetric encryption.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26876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Hybrid Cryptosystems - Diagram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20DAB-B07D-CC4F-AFD7-04B5102CF920}"/>
              </a:ext>
            </a:extLst>
          </p:cNvPr>
          <p:cNvSpPr/>
          <p:nvPr/>
        </p:nvSpPr>
        <p:spPr>
          <a:xfrm>
            <a:off x="465666" y="1476329"/>
            <a:ext cx="2353734" cy="61374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Plain Key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85B560-559A-2640-9C5A-1FFDC94F54FC}"/>
              </a:ext>
            </a:extLst>
          </p:cNvPr>
          <p:cNvSpPr/>
          <p:nvPr/>
        </p:nvSpPr>
        <p:spPr>
          <a:xfrm>
            <a:off x="3018816" y="1476329"/>
            <a:ext cx="2619983" cy="61374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Public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Encapsulating Key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31BD8-7931-224F-BE5D-71002B954DB3}"/>
              </a:ext>
            </a:extLst>
          </p:cNvPr>
          <p:cNvSpPr/>
          <p:nvPr/>
        </p:nvSpPr>
        <p:spPr>
          <a:xfrm>
            <a:off x="465666" y="4544668"/>
            <a:ext cx="2353734" cy="847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Plain Text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2C7735-B779-2A4C-9DD5-D6255444E139}"/>
              </a:ext>
            </a:extLst>
          </p:cNvPr>
          <p:cNvSpPr/>
          <p:nvPr/>
        </p:nvSpPr>
        <p:spPr>
          <a:xfrm>
            <a:off x="5826182" y="4544667"/>
            <a:ext cx="2353734" cy="8479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Cipher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368AB1-3C3D-FA42-B3C5-B8AA29793B4A}"/>
              </a:ext>
            </a:extLst>
          </p:cNvPr>
          <p:cNvSpPr/>
          <p:nvPr/>
        </p:nvSpPr>
        <p:spPr>
          <a:xfrm>
            <a:off x="3014805" y="2286772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BC41F6-1010-1841-8006-9DEF1BE9F940}"/>
              </a:ext>
            </a:extLst>
          </p:cNvPr>
          <p:cNvSpPr/>
          <p:nvPr/>
        </p:nvSpPr>
        <p:spPr>
          <a:xfrm>
            <a:off x="0" y="527959"/>
            <a:ext cx="6340317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</a:rPr>
              <a:t>Key Encapsulation (Asymmetric Encryption)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A899E22-4573-0242-A4C9-45FC50D84B3C}"/>
              </a:ext>
            </a:extLst>
          </p:cNvPr>
          <p:cNvSpPr/>
          <p:nvPr/>
        </p:nvSpPr>
        <p:spPr>
          <a:xfrm>
            <a:off x="3002773" y="4655763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0D9DF0-3580-0B43-AC58-BCC74563AF82}"/>
              </a:ext>
            </a:extLst>
          </p:cNvPr>
          <p:cNvSpPr/>
          <p:nvPr/>
        </p:nvSpPr>
        <p:spPr>
          <a:xfrm>
            <a:off x="381000" y="3652809"/>
            <a:ext cx="8363401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u="sng" dirty="0">
                <a:solidFill>
                  <a:schemeClr val="tx1"/>
                </a:solidFill>
              </a:rPr>
              <a:t>Data Encapsulation (Symmetric Encryption) </a:t>
            </a:r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8EF66562-3279-634A-9CFD-3D3CCEB2ACC8}"/>
              </a:ext>
            </a:extLst>
          </p:cNvPr>
          <p:cNvSpPr/>
          <p:nvPr/>
        </p:nvSpPr>
        <p:spPr>
          <a:xfrm>
            <a:off x="2552700" y="4762454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Arrow 15">
            <a:extLst>
              <a:ext uri="{FF2B5EF4-FFF2-40B4-BE49-F238E27FC236}">
                <a16:creationId xmlns:a16="http://schemas.microsoft.com/office/drawing/2014/main" id="{C2C64990-0A77-CF47-8885-B56AF681916D}"/>
              </a:ext>
            </a:extLst>
          </p:cNvPr>
          <p:cNvSpPr/>
          <p:nvPr/>
        </p:nvSpPr>
        <p:spPr>
          <a:xfrm rot="10800000">
            <a:off x="5530853" y="4812208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538598B-505C-DA42-AEA0-A06908345ECA}"/>
              </a:ext>
            </a:extLst>
          </p:cNvPr>
          <p:cNvSpPr/>
          <p:nvPr/>
        </p:nvSpPr>
        <p:spPr>
          <a:xfrm>
            <a:off x="6128429" y="3183474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B8E9039-C83C-E745-8267-6708DEB27F34}"/>
              </a:ext>
            </a:extLst>
          </p:cNvPr>
          <p:cNvSpPr/>
          <p:nvPr/>
        </p:nvSpPr>
        <p:spPr>
          <a:xfrm>
            <a:off x="6120407" y="2328650"/>
            <a:ext cx="2619983" cy="61374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Private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Encapsulating Key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94F86C-E99A-2E4E-AF9C-EADB28D2C091}"/>
              </a:ext>
            </a:extLst>
          </p:cNvPr>
          <p:cNvSpPr/>
          <p:nvPr/>
        </p:nvSpPr>
        <p:spPr>
          <a:xfrm>
            <a:off x="6120406" y="1473826"/>
            <a:ext cx="2619983" cy="61374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Plain Key</a:t>
            </a:r>
          </a:p>
        </p:txBody>
      </p:sp>
      <p:sp>
        <p:nvSpPr>
          <p:cNvPr id="20" name="Left Arrow 19">
            <a:extLst>
              <a:ext uri="{FF2B5EF4-FFF2-40B4-BE49-F238E27FC236}">
                <a16:creationId xmlns:a16="http://schemas.microsoft.com/office/drawing/2014/main" id="{73C285E4-9ACF-0A4F-8A66-F05FC9FDB567}"/>
              </a:ext>
            </a:extLst>
          </p:cNvPr>
          <p:cNvSpPr/>
          <p:nvPr/>
        </p:nvSpPr>
        <p:spPr>
          <a:xfrm rot="5400000">
            <a:off x="6050588" y="2886959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Arrow 20">
            <a:extLst>
              <a:ext uri="{FF2B5EF4-FFF2-40B4-BE49-F238E27FC236}">
                <a16:creationId xmlns:a16="http://schemas.microsoft.com/office/drawing/2014/main" id="{2DE54FF4-BC7E-074E-BB0D-E76E4DC8A02C}"/>
              </a:ext>
            </a:extLst>
          </p:cNvPr>
          <p:cNvSpPr/>
          <p:nvPr/>
        </p:nvSpPr>
        <p:spPr>
          <a:xfrm rot="5400000">
            <a:off x="6050588" y="1996886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Arrow 21">
            <a:extLst>
              <a:ext uri="{FF2B5EF4-FFF2-40B4-BE49-F238E27FC236}">
                <a16:creationId xmlns:a16="http://schemas.microsoft.com/office/drawing/2014/main" id="{BF3A828D-43C9-1441-972D-AF71CDAEC3E6}"/>
              </a:ext>
            </a:extLst>
          </p:cNvPr>
          <p:cNvSpPr/>
          <p:nvPr/>
        </p:nvSpPr>
        <p:spPr>
          <a:xfrm rot="16200000">
            <a:off x="2943106" y="2075561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 Arrow 22">
            <a:extLst>
              <a:ext uri="{FF2B5EF4-FFF2-40B4-BE49-F238E27FC236}">
                <a16:creationId xmlns:a16="http://schemas.microsoft.com/office/drawing/2014/main" id="{243B9FF0-9460-D14F-AA19-B3FDB3D3C07C}"/>
              </a:ext>
            </a:extLst>
          </p:cNvPr>
          <p:cNvSpPr/>
          <p:nvPr/>
        </p:nvSpPr>
        <p:spPr>
          <a:xfrm rot="10800000">
            <a:off x="2660234" y="1571414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96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Hybrid Cryptosystems - Diagram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309CF5D-1D5C-0B44-8483-DEC833FFF058}"/>
              </a:ext>
            </a:extLst>
          </p:cNvPr>
          <p:cNvSpPr/>
          <p:nvPr/>
        </p:nvSpPr>
        <p:spPr>
          <a:xfrm>
            <a:off x="465666" y="1476329"/>
            <a:ext cx="2353734" cy="61374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Plain Key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5D370B0-3214-E340-9759-2DBA844F9D31}"/>
              </a:ext>
            </a:extLst>
          </p:cNvPr>
          <p:cNvSpPr/>
          <p:nvPr/>
        </p:nvSpPr>
        <p:spPr>
          <a:xfrm>
            <a:off x="3018816" y="1476329"/>
            <a:ext cx="2619983" cy="61374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Public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Encapsulating Key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59386F-7865-9541-B8BE-DA0A9994BEC6}"/>
              </a:ext>
            </a:extLst>
          </p:cNvPr>
          <p:cNvSpPr/>
          <p:nvPr/>
        </p:nvSpPr>
        <p:spPr>
          <a:xfrm>
            <a:off x="465666" y="4544668"/>
            <a:ext cx="2353734" cy="847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Plain Text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089703-C014-7C4B-B559-6D934FC4D8BB}"/>
              </a:ext>
            </a:extLst>
          </p:cNvPr>
          <p:cNvSpPr/>
          <p:nvPr/>
        </p:nvSpPr>
        <p:spPr>
          <a:xfrm>
            <a:off x="5826182" y="4544667"/>
            <a:ext cx="2353734" cy="8479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Cipher Text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26DA36-D7CA-B343-8E26-B502AF1E3305}"/>
              </a:ext>
            </a:extLst>
          </p:cNvPr>
          <p:cNvSpPr/>
          <p:nvPr/>
        </p:nvSpPr>
        <p:spPr>
          <a:xfrm>
            <a:off x="3014805" y="2286772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E79ADC-A05E-1845-8CA6-4F09FD5F8097}"/>
              </a:ext>
            </a:extLst>
          </p:cNvPr>
          <p:cNvSpPr/>
          <p:nvPr/>
        </p:nvSpPr>
        <p:spPr>
          <a:xfrm>
            <a:off x="0" y="527959"/>
            <a:ext cx="6340317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</a:rPr>
              <a:t>Key Encapsulation (Asymmetric Encryption)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A8CFA94-5783-4B47-900C-866B5DE95AB6}"/>
              </a:ext>
            </a:extLst>
          </p:cNvPr>
          <p:cNvSpPr/>
          <p:nvPr/>
        </p:nvSpPr>
        <p:spPr>
          <a:xfrm>
            <a:off x="3002773" y="4655763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CB58FF-70A7-E14A-92FB-BABA1DFAF4F4}"/>
              </a:ext>
            </a:extLst>
          </p:cNvPr>
          <p:cNvSpPr/>
          <p:nvPr/>
        </p:nvSpPr>
        <p:spPr>
          <a:xfrm>
            <a:off x="381000" y="3652809"/>
            <a:ext cx="8363401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u="sng" dirty="0">
                <a:solidFill>
                  <a:schemeClr val="tx1"/>
                </a:solidFill>
              </a:rPr>
              <a:t>Data Encapsulation (Symmetric Encryption) </a:t>
            </a:r>
          </a:p>
        </p:txBody>
      </p:sp>
      <p:sp>
        <p:nvSpPr>
          <p:cNvPr id="33" name="Left Arrow 32">
            <a:extLst>
              <a:ext uri="{FF2B5EF4-FFF2-40B4-BE49-F238E27FC236}">
                <a16:creationId xmlns:a16="http://schemas.microsoft.com/office/drawing/2014/main" id="{89C06F50-6B38-DA46-A486-3CB8FFC3D46E}"/>
              </a:ext>
            </a:extLst>
          </p:cNvPr>
          <p:cNvSpPr/>
          <p:nvPr/>
        </p:nvSpPr>
        <p:spPr>
          <a:xfrm>
            <a:off x="2552700" y="4762454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 Arrow 33">
            <a:extLst>
              <a:ext uri="{FF2B5EF4-FFF2-40B4-BE49-F238E27FC236}">
                <a16:creationId xmlns:a16="http://schemas.microsoft.com/office/drawing/2014/main" id="{4CCBAF8D-121A-8D40-A314-28FE59D90CE8}"/>
              </a:ext>
            </a:extLst>
          </p:cNvPr>
          <p:cNvSpPr/>
          <p:nvPr/>
        </p:nvSpPr>
        <p:spPr>
          <a:xfrm rot="10800000">
            <a:off x="5530853" y="4812208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D5C75D4-C08A-2042-AFDE-62E443C19DE5}"/>
              </a:ext>
            </a:extLst>
          </p:cNvPr>
          <p:cNvSpPr/>
          <p:nvPr/>
        </p:nvSpPr>
        <p:spPr>
          <a:xfrm>
            <a:off x="6128429" y="3183474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9BCB37B-CB12-6D44-AAE6-410464F317A4}"/>
              </a:ext>
            </a:extLst>
          </p:cNvPr>
          <p:cNvSpPr/>
          <p:nvPr/>
        </p:nvSpPr>
        <p:spPr>
          <a:xfrm>
            <a:off x="6120407" y="2328650"/>
            <a:ext cx="2619983" cy="61374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Private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Encapsulating Key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D8801CD-C566-E34D-B4EF-0D7B3B35C976}"/>
              </a:ext>
            </a:extLst>
          </p:cNvPr>
          <p:cNvSpPr/>
          <p:nvPr/>
        </p:nvSpPr>
        <p:spPr>
          <a:xfrm>
            <a:off x="6120406" y="1473826"/>
            <a:ext cx="2619983" cy="61374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Plain Key</a:t>
            </a:r>
          </a:p>
        </p:txBody>
      </p:sp>
      <p:sp>
        <p:nvSpPr>
          <p:cNvPr id="38" name="Left Arrow 37">
            <a:extLst>
              <a:ext uri="{FF2B5EF4-FFF2-40B4-BE49-F238E27FC236}">
                <a16:creationId xmlns:a16="http://schemas.microsoft.com/office/drawing/2014/main" id="{CDD7E6E2-4ED4-4446-AAFC-42728EC99699}"/>
              </a:ext>
            </a:extLst>
          </p:cNvPr>
          <p:cNvSpPr/>
          <p:nvPr/>
        </p:nvSpPr>
        <p:spPr>
          <a:xfrm rot="5400000">
            <a:off x="6050588" y="2886959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Left Arrow 38">
            <a:extLst>
              <a:ext uri="{FF2B5EF4-FFF2-40B4-BE49-F238E27FC236}">
                <a16:creationId xmlns:a16="http://schemas.microsoft.com/office/drawing/2014/main" id="{02FBA339-9757-B34E-8738-26AC56EF99A8}"/>
              </a:ext>
            </a:extLst>
          </p:cNvPr>
          <p:cNvSpPr/>
          <p:nvPr/>
        </p:nvSpPr>
        <p:spPr>
          <a:xfrm rot="5400000">
            <a:off x="6050588" y="1996886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Arrow 39">
            <a:extLst>
              <a:ext uri="{FF2B5EF4-FFF2-40B4-BE49-F238E27FC236}">
                <a16:creationId xmlns:a16="http://schemas.microsoft.com/office/drawing/2014/main" id="{48C3F561-3232-1342-AFBF-3D6688195D09}"/>
              </a:ext>
            </a:extLst>
          </p:cNvPr>
          <p:cNvSpPr/>
          <p:nvPr/>
        </p:nvSpPr>
        <p:spPr>
          <a:xfrm rot="16200000">
            <a:off x="2943106" y="2075561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Arrow 40">
            <a:extLst>
              <a:ext uri="{FF2B5EF4-FFF2-40B4-BE49-F238E27FC236}">
                <a16:creationId xmlns:a16="http://schemas.microsoft.com/office/drawing/2014/main" id="{43DCE465-7468-CD4F-B10A-84230F398D0E}"/>
              </a:ext>
            </a:extLst>
          </p:cNvPr>
          <p:cNvSpPr/>
          <p:nvPr/>
        </p:nvSpPr>
        <p:spPr>
          <a:xfrm rot="10800000">
            <a:off x="2660234" y="1571414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2073F6C-497B-5846-BC4B-51A6756BCC9D}"/>
              </a:ext>
            </a:extLst>
          </p:cNvPr>
          <p:cNvSpPr txBox="1"/>
          <p:nvPr/>
        </p:nvSpPr>
        <p:spPr>
          <a:xfrm>
            <a:off x="581991" y="5531040"/>
            <a:ext cx="856200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/>
              <a:t>Take a minute with this.</a:t>
            </a:r>
          </a:p>
        </p:txBody>
      </p:sp>
    </p:spTree>
    <p:extLst>
      <p:ext uri="{BB962C8B-B14F-4D97-AF65-F5344CB8AC3E}">
        <p14:creationId xmlns:p14="http://schemas.microsoft.com/office/powerpoint/2010/main" val="36271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200" dirty="0"/>
              <a:t>We hope you got that… because for your next task, we’d like for you to diagram the basic architecture of a hybrid cryptosystem.</a:t>
            </a:r>
          </a:p>
          <a:p>
            <a:pPr>
              <a:lnSpc>
                <a:spcPct val="120000"/>
              </a:lnSpc>
            </a:pPr>
            <a:endParaRPr lang="en-US" sz="2200" dirty="0"/>
          </a:p>
          <a:p>
            <a:pPr>
              <a:lnSpc>
                <a:spcPct val="120000"/>
              </a:lnSpc>
            </a:pPr>
            <a:r>
              <a:rPr lang="en-US" sz="2200" dirty="0"/>
              <a:t>As you lay out the components, turn to the person next to you to confirm they too can define and contextualize each of the following:</a:t>
            </a:r>
          </a:p>
          <a:p>
            <a:pPr lvl="1">
              <a:lnSpc>
                <a:spcPct val="120000"/>
              </a:lnSpc>
            </a:pPr>
            <a:r>
              <a:rPr lang="en-US" sz="2200" dirty="0"/>
              <a:t>Key Encapsulation</a:t>
            </a:r>
          </a:p>
          <a:p>
            <a:pPr lvl="1">
              <a:lnSpc>
                <a:spcPct val="120000"/>
              </a:lnSpc>
            </a:pPr>
            <a:r>
              <a:rPr lang="en-US" sz="2200" dirty="0"/>
              <a:t>Data Encapsulation</a:t>
            </a:r>
          </a:p>
          <a:p>
            <a:pPr lvl="1">
              <a:lnSpc>
                <a:spcPct val="120000"/>
              </a:lnSpc>
            </a:pPr>
            <a:r>
              <a:rPr lang="en-US" sz="2200" dirty="0"/>
              <a:t>Symmetric Encryption</a:t>
            </a:r>
          </a:p>
          <a:p>
            <a:pPr lvl="1">
              <a:lnSpc>
                <a:spcPct val="120000"/>
              </a:lnSpc>
            </a:pPr>
            <a:r>
              <a:rPr lang="en-US" sz="2200" dirty="0"/>
              <a:t>Asymmetric Encryption</a:t>
            </a:r>
          </a:p>
          <a:p>
            <a:pPr lvl="1">
              <a:lnSpc>
                <a:spcPct val="120000"/>
              </a:lnSpc>
            </a:pPr>
            <a:r>
              <a:rPr lang="en-US" sz="2200" dirty="0"/>
              <a:t>Public Key vs Private Key</a:t>
            </a:r>
          </a:p>
          <a:p>
            <a:pPr>
              <a:lnSpc>
                <a:spcPct val="120000"/>
              </a:lnSpc>
            </a:pPr>
            <a:endParaRPr lang="en-US" sz="2200" b="1" dirty="0"/>
          </a:p>
          <a:p>
            <a:pPr>
              <a:lnSpc>
                <a:spcPct val="120000"/>
              </a:lnSpc>
            </a:pPr>
            <a:endParaRPr lang="en-US" sz="2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76400" y="80936"/>
            <a:ext cx="7267729" cy="411480"/>
          </a:xfrm>
        </p:spPr>
        <p:txBody>
          <a:bodyPr/>
          <a:lstStyle/>
          <a:p>
            <a:r>
              <a:rPr lang="en-US" dirty="0"/>
              <a:t>Activity: Diagramming Hybrid Cryptosystems (10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98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800" dirty="0"/>
              <a:t>For the next 25 minutes, we’re going to embark on a challenging process of implementing our own cryptosystem. 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800" b="1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800" b="1" dirty="0"/>
              <a:t>Use your instructors’ guidance and instructions sent to you over slack to proceed.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76400" y="80936"/>
            <a:ext cx="7267729" cy="411480"/>
          </a:xfrm>
        </p:spPr>
        <p:txBody>
          <a:bodyPr/>
          <a:lstStyle/>
          <a:p>
            <a:r>
              <a:rPr lang="en-US" dirty="0"/>
              <a:t>Activity: Implementing Hybrid Systems (25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92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DC68B-22FE-4817-BEE3-75D9BF9E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Beyond Encryption</a:t>
            </a:r>
          </a:p>
        </p:txBody>
      </p:sp>
    </p:spTree>
    <p:extLst>
      <p:ext uri="{BB962C8B-B14F-4D97-AF65-F5344CB8AC3E}">
        <p14:creationId xmlns:p14="http://schemas.microsoft.com/office/powerpoint/2010/main" val="1027769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Level-Setting Our Understanding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B41022-AACD-0D41-9876-641AE8556399}"/>
              </a:ext>
            </a:extLst>
          </p:cNvPr>
          <p:cNvSpPr txBox="1"/>
          <p:nvPr/>
        </p:nvSpPr>
        <p:spPr>
          <a:xfrm>
            <a:off x="304800" y="838200"/>
            <a:ext cx="85344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At this point, you should </a:t>
            </a:r>
            <a:r>
              <a:rPr lang="en-US" sz="2400" i="1" dirty="0"/>
              <a:t>roughly </a:t>
            </a:r>
            <a:r>
              <a:rPr lang="en-US" sz="2400" dirty="0"/>
              <a:t>understand: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ciphers can be used to convert data into encrypted data. 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keys can be used in a symmetric or asymmetric way.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we can use ciphers to encrypt keys.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How we can use a hybrid cryptosystem to ensure keys are in available to both the sender and the receiver.</a:t>
            </a:r>
          </a:p>
          <a:p>
            <a:endParaRPr lang="en-US" sz="2400" dirty="0"/>
          </a:p>
          <a:p>
            <a:r>
              <a:rPr lang="en-US" sz="2400" b="1" i="1" dirty="0"/>
              <a:t>Now it’s time to understand how this works in practice.</a:t>
            </a:r>
          </a:p>
          <a:p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0183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Encryption in Practice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454033-5CAC-E548-BD28-F1134133D307}"/>
              </a:ext>
            </a:extLst>
          </p:cNvPr>
          <p:cNvSpPr txBox="1"/>
          <p:nvPr/>
        </p:nvSpPr>
        <p:spPr>
          <a:xfrm>
            <a:off x="2871537" y="5454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42C23F-9588-924A-8849-3DC8D9EC28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576"/>
          <a:stretch/>
        </p:blipFill>
        <p:spPr>
          <a:xfrm>
            <a:off x="0" y="914764"/>
            <a:ext cx="9144000" cy="30476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9BEAD6-258D-5642-BA47-FB4146248AC1}"/>
              </a:ext>
            </a:extLst>
          </p:cNvPr>
          <p:cNvSpPr txBox="1"/>
          <p:nvPr/>
        </p:nvSpPr>
        <p:spPr>
          <a:xfrm>
            <a:off x="304800" y="3886200"/>
            <a:ext cx="85344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Let’s say I’m logging into my bank.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When I “Sign-In”, my computer will begin communicating with the Chase Server. (We’ll talk more about this later in the course).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In this example, my computer is the sender and the server is the receiver.</a:t>
            </a:r>
          </a:p>
        </p:txBody>
      </p:sp>
    </p:spTree>
    <p:extLst>
      <p:ext uri="{BB962C8B-B14F-4D97-AF65-F5344CB8AC3E}">
        <p14:creationId xmlns:p14="http://schemas.microsoft.com/office/powerpoint/2010/main" val="168814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Encryption in Practice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454033-5CAC-E548-BD28-F1134133D307}"/>
              </a:ext>
            </a:extLst>
          </p:cNvPr>
          <p:cNvSpPr txBox="1"/>
          <p:nvPr/>
        </p:nvSpPr>
        <p:spPr>
          <a:xfrm>
            <a:off x="2871537" y="5454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F90A83-0C30-7747-B697-0447A0231C56}"/>
              </a:ext>
            </a:extLst>
          </p:cNvPr>
          <p:cNvSpPr/>
          <p:nvPr/>
        </p:nvSpPr>
        <p:spPr>
          <a:xfrm>
            <a:off x="465666" y="1476329"/>
            <a:ext cx="2353734" cy="61374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Chase 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776116-50BB-074E-8FB2-33E65C4CBA30}"/>
              </a:ext>
            </a:extLst>
          </p:cNvPr>
          <p:cNvSpPr/>
          <p:nvPr/>
        </p:nvSpPr>
        <p:spPr>
          <a:xfrm>
            <a:off x="3018816" y="1476329"/>
            <a:ext cx="2619983" cy="61374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Public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Encapsulating Key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65C2DB-5113-1B44-B1F8-EC20E36D5B8C}"/>
              </a:ext>
            </a:extLst>
          </p:cNvPr>
          <p:cNvSpPr/>
          <p:nvPr/>
        </p:nvSpPr>
        <p:spPr>
          <a:xfrm>
            <a:off x="465666" y="3781001"/>
            <a:ext cx="2353734" cy="847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My Login Info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5007E9-BFF7-DA47-BD7D-E062675AAB6D}"/>
              </a:ext>
            </a:extLst>
          </p:cNvPr>
          <p:cNvSpPr/>
          <p:nvPr/>
        </p:nvSpPr>
        <p:spPr>
          <a:xfrm>
            <a:off x="5826182" y="3781000"/>
            <a:ext cx="2353734" cy="8479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My Encrypted Login Info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5DB8E8-AC99-3848-BBB2-D3B46B884EDA}"/>
              </a:ext>
            </a:extLst>
          </p:cNvPr>
          <p:cNvSpPr/>
          <p:nvPr/>
        </p:nvSpPr>
        <p:spPr>
          <a:xfrm>
            <a:off x="3014805" y="2286772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06BA5F-F5E8-F74F-8F37-06A0F4C63926}"/>
              </a:ext>
            </a:extLst>
          </p:cNvPr>
          <p:cNvSpPr/>
          <p:nvPr/>
        </p:nvSpPr>
        <p:spPr>
          <a:xfrm>
            <a:off x="3002773" y="3892096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8B9E9-8116-7E4E-BC25-70545F3645A3}"/>
              </a:ext>
            </a:extLst>
          </p:cNvPr>
          <p:cNvSpPr/>
          <p:nvPr/>
        </p:nvSpPr>
        <p:spPr>
          <a:xfrm>
            <a:off x="381000" y="2889142"/>
            <a:ext cx="8363401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u="sng" dirty="0">
                <a:solidFill>
                  <a:schemeClr val="tx1"/>
                </a:solidFill>
              </a:rPr>
              <a:t>Step 2: I’ll Encrypt My Data Using the Key and Vice Versa</a:t>
            </a:r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A27D8763-732C-A444-9244-614395453C20}"/>
              </a:ext>
            </a:extLst>
          </p:cNvPr>
          <p:cNvSpPr/>
          <p:nvPr/>
        </p:nvSpPr>
        <p:spPr>
          <a:xfrm>
            <a:off x="2552700" y="3998787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D9A5517A-5EBE-3645-8028-8DAF071A403E}"/>
              </a:ext>
            </a:extLst>
          </p:cNvPr>
          <p:cNvSpPr/>
          <p:nvPr/>
        </p:nvSpPr>
        <p:spPr>
          <a:xfrm rot="10800000">
            <a:off x="5530853" y="4048541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Arrow 20">
            <a:extLst>
              <a:ext uri="{FF2B5EF4-FFF2-40B4-BE49-F238E27FC236}">
                <a16:creationId xmlns:a16="http://schemas.microsoft.com/office/drawing/2014/main" id="{702C42A3-CCDF-784D-8D1E-30C7F7EE7218}"/>
              </a:ext>
            </a:extLst>
          </p:cNvPr>
          <p:cNvSpPr/>
          <p:nvPr/>
        </p:nvSpPr>
        <p:spPr>
          <a:xfrm rot="16200000">
            <a:off x="2943106" y="2075561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Arrow 21">
            <a:extLst>
              <a:ext uri="{FF2B5EF4-FFF2-40B4-BE49-F238E27FC236}">
                <a16:creationId xmlns:a16="http://schemas.microsoft.com/office/drawing/2014/main" id="{ACA2C546-3405-C34D-8E63-1582AE2A7F1D}"/>
              </a:ext>
            </a:extLst>
          </p:cNvPr>
          <p:cNvSpPr/>
          <p:nvPr/>
        </p:nvSpPr>
        <p:spPr>
          <a:xfrm rot="10800000">
            <a:off x="2660234" y="1571414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85D237-D3B7-8240-9615-A87F503D9CE6}"/>
              </a:ext>
            </a:extLst>
          </p:cNvPr>
          <p:cNvSpPr/>
          <p:nvPr/>
        </p:nvSpPr>
        <p:spPr>
          <a:xfrm>
            <a:off x="465666" y="527959"/>
            <a:ext cx="8678334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u="sng" dirty="0">
                <a:solidFill>
                  <a:schemeClr val="tx1"/>
                </a:solidFill>
              </a:rPr>
              <a:t>Step 1: Chase Generates the Encrypted Key We’ll Use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38FBC8D-4B57-B64F-8D77-8AE543E230A9}"/>
              </a:ext>
            </a:extLst>
          </p:cNvPr>
          <p:cNvSpPr/>
          <p:nvPr/>
        </p:nvSpPr>
        <p:spPr>
          <a:xfrm>
            <a:off x="461655" y="4995943"/>
            <a:ext cx="8363401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b="1" dirty="0">
                <a:solidFill>
                  <a:srgbClr val="FF0000"/>
                </a:solidFill>
              </a:rPr>
              <a:t>Is that it?</a:t>
            </a:r>
          </a:p>
        </p:txBody>
      </p:sp>
    </p:spTree>
    <p:extLst>
      <p:ext uri="{BB962C8B-B14F-4D97-AF65-F5344CB8AC3E}">
        <p14:creationId xmlns:p14="http://schemas.microsoft.com/office/powerpoint/2010/main" val="37376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Encryption in Practice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454033-5CAC-E548-BD28-F1134133D307}"/>
              </a:ext>
            </a:extLst>
          </p:cNvPr>
          <p:cNvSpPr txBox="1"/>
          <p:nvPr/>
        </p:nvSpPr>
        <p:spPr>
          <a:xfrm>
            <a:off x="2871537" y="5454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F90A83-0C30-7747-B697-0447A0231C56}"/>
              </a:ext>
            </a:extLst>
          </p:cNvPr>
          <p:cNvSpPr/>
          <p:nvPr/>
        </p:nvSpPr>
        <p:spPr>
          <a:xfrm>
            <a:off x="465666" y="1476329"/>
            <a:ext cx="2353734" cy="61374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Chase 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776116-50BB-074E-8FB2-33E65C4CBA30}"/>
              </a:ext>
            </a:extLst>
          </p:cNvPr>
          <p:cNvSpPr/>
          <p:nvPr/>
        </p:nvSpPr>
        <p:spPr>
          <a:xfrm>
            <a:off x="3018816" y="1476329"/>
            <a:ext cx="2619983" cy="61374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Public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Encapsulating Key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65C2DB-5113-1B44-B1F8-EC20E36D5B8C}"/>
              </a:ext>
            </a:extLst>
          </p:cNvPr>
          <p:cNvSpPr/>
          <p:nvPr/>
        </p:nvSpPr>
        <p:spPr>
          <a:xfrm>
            <a:off x="465666" y="3781001"/>
            <a:ext cx="2353734" cy="8479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My Login Info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5007E9-BFF7-DA47-BD7D-E062675AAB6D}"/>
              </a:ext>
            </a:extLst>
          </p:cNvPr>
          <p:cNvSpPr/>
          <p:nvPr/>
        </p:nvSpPr>
        <p:spPr>
          <a:xfrm>
            <a:off x="5826182" y="3781000"/>
            <a:ext cx="2353734" cy="8479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My Encrypted Login Info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5DB8E8-AC99-3848-BBB2-D3B46B884EDA}"/>
              </a:ext>
            </a:extLst>
          </p:cNvPr>
          <p:cNvSpPr/>
          <p:nvPr/>
        </p:nvSpPr>
        <p:spPr>
          <a:xfrm>
            <a:off x="3014805" y="2286772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06BA5F-F5E8-F74F-8F37-06A0F4C63926}"/>
              </a:ext>
            </a:extLst>
          </p:cNvPr>
          <p:cNvSpPr/>
          <p:nvPr/>
        </p:nvSpPr>
        <p:spPr>
          <a:xfrm>
            <a:off x="3002773" y="3892096"/>
            <a:ext cx="2615972" cy="625780"/>
          </a:xfrm>
          <a:prstGeom prst="rect">
            <a:avLst/>
          </a:prstGeom>
          <a:pattFill prst="dotGrid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Encrypted Encapsulating Key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8B9E9-8116-7E4E-BC25-70545F3645A3}"/>
              </a:ext>
            </a:extLst>
          </p:cNvPr>
          <p:cNvSpPr/>
          <p:nvPr/>
        </p:nvSpPr>
        <p:spPr>
          <a:xfrm>
            <a:off x="381000" y="2889142"/>
            <a:ext cx="8363401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u="sng" dirty="0">
                <a:solidFill>
                  <a:schemeClr val="tx1"/>
                </a:solidFill>
              </a:rPr>
              <a:t>Step 2: I’ll Encrypt My Data Using the Key and Vice Versa</a:t>
            </a:r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A27D8763-732C-A444-9244-614395453C20}"/>
              </a:ext>
            </a:extLst>
          </p:cNvPr>
          <p:cNvSpPr/>
          <p:nvPr/>
        </p:nvSpPr>
        <p:spPr>
          <a:xfrm>
            <a:off x="2552700" y="3998787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D9A5517A-5EBE-3645-8028-8DAF071A403E}"/>
              </a:ext>
            </a:extLst>
          </p:cNvPr>
          <p:cNvSpPr/>
          <p:nvPr/>
        </p:nvSpPr>
        <p:spPr>
          <a:xfrm rot="10800000">
            <a:off x="5530853" y="4048541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Arrow 20">
            <a:extLst>
              <a:ext uri="{FF2B5EF4-FFF2-40B4-BE49-F238E27FC236}">
                <a16:creationId xmlns:a16="http://schemas.microsoft.com/office/drawing/2014/main" id="{702C42A3-CCDF-784D-8D1E-30C7F7EE7218}"/>
              </a:ext>
            </a:extLst>
          </p:cNvPr>
          <p:cNvSpPr/>
          <p:nvPr/>
        </p:nvSpPr>
        <p:spPr>
          <a:xfrm rot="16200000">
            <a:off x="2943106" y="2075561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Arrow 21">
            <a:extLst>
              <a:ext uri="{FF2B5EF4-FFF2-40B4-BE49-F238E27FC236}">
                <a16:creationId xmlns:a16="http://schemas.microsoft.com/office/drawing/2014/main" id="{ACA2C546-3405-C34D-8E63-1582AE2A7F1D}"/>
              </a:ext>
            </a:extLst>
          </p:cNvPr>
          <p:cNvSpPr/>
          <p:nvPr/>
        </p:nvSpPr>
        <p:spPr>
          <a:xfrm rot="10800000">
            <a:off x="2660234" y="1571414"/>
            <a:ext cx="533400" cy="3128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85D237-D3B7-8240-9615-A87F503D9CE6}"/>
              </a:ext>
            </a:extLst>
          </p:cNvPr>
          <p:cNvSpPr/>
          <p:nvPr/>
        </p:nvSpPr>
        <p:spPr>
          <a:xfrm>
            <a:off x="465666" y="527959"/>
            <a:ext cx="8678334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u="sng" dirty="0">
                <a:solidFill>
                  <a:schemeClr val="tx1"/>
                </a:solidFill>
              </a:rPr>
              <a:t>Step 1: Chase Generates the Encrypted Key We’ll Use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38FBC8D-4B57-B64F-8D77-8AE543E230A9}"/>
              </a:ext>
            </a:extLst>
          </p:cNvPr>
          <p:cNvSpPr/>
          <p:nvPr/>
        </p:nvSpPr>
        <p:spPr>
          <a:xfrm>
            <a:off x="461655" y="4995943"/>
            <a:ext cx="8363401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b="1" dirty="0">
                <a:solidFill>
                  <a:srgbClr val="FF0000"/>
                </a:solidFill>
              </a:rPr>
              <a:t>Is that it? </a:t>
            </a:r>
            <a:r>
              <a:rPr lang="en-US" sz="4800" b="1" i="1" dirty="0">
                <a:solidFill>
                  <a:srgbClr val="FF0000"/>
                </a:solidFill>
              </a:rPr>
              <a:t>…Not quite.</a:t>
            </a:r>
          </a:p>
        </p:txBody>
      </p:sp>
    </p:spTree>
    <p:extLst>
      <p:ext uri="{BB962C8B-B14F-4D97-AF65-F5344CB8AC3E}">
        <p14:creationId xmlns:p14="http://schemas.microsoft.com/office/powerpoint/2010/main" val="22894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8686800" cy="653854"/>
          </a:xfrm>
        </p:spPr>
        <p:txBody>
          <a:bodyPr>
            <a:normAutofit/>
          </a:bodyPr>
          <a:lstStyle/>
          <a:p>
            <a:r>
              <a:rPr lang="en-US" dirty="0"/>
              <a:t>“Black Boxes” of Cryptography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4BC6A8-FD1F-4F0E-A478-3B419A66136A}"/>
              </a:ext>
            </a:extLst>
          </p:cNvPr>
          <p:cNvSpPr/>
          <p:nvPr/>
        </p:nvSpPr>
        <p:spPr>
          <a:xfrm>
            <a:off x="465666" y="1949300"/>
            <a:ext cx="2009963" cy="18607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061046-E3A0-46EF-939B-FB22A0EDCED7}"/>
              </a:ext>
            </a:extLst>
          </p:cNvPr>
          <p:cNvSpPr/>
          <p:nvPr/>
        </p:nvSpPr>
        <p:spPr>
          <a:xfrm>
            <a:off x="452965" y="1066801"/>
            <a:ext cx="2009963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</a:rPr>
              <a:t>Plain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974579-2C1E-4858-A609-BC15C846A143}"/>
              </a:ext>
            </a:extLst>
          </p:cNvPr>
          <p:cNvSpPr/>
          <p:nvPr/>
        </p:nvSpPr>
        <p:spPr>
          <a:xfrm>
            <a:off x="2756349" y="1949300"/>
            <a:ext cx="3334967" cy="18607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Cipher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B53FA0-756D-43D8-9F88-0EABC2FABF55}"/>
              </a:ext>
            </a:extLst>
          </p:cNvPr>
          <p:cNvSpPr/>
          <p:nvPr/>
        </p:nvSpPr>
        <p:spPr>
          <a:xfrm>
            <a:off x="6372036" y="1949298"/>
            <a:ext cx="2009963" cy="18607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C1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A22FCD-16AA-4ECA-8DEC-F7C0AB1F828F}"/>
              </a:ext>
            </a:extLst>
          </p:cNvPr>
          <p:cNvSpPr/>
          <p:nvPr/>
        </p:nvSpPr>
        <p:spPr>
          <a:xfrm>
            <a:off x="6346637" y="1066801"/>
            <a:ext cx="2009963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</a:rPr>
              <a:t>Cipher Text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F179066-2B26-4AE1-9FB7-6804FC865047}"/>
              </a:ext>
            </a:extLst>
          </p:cNvPr>
          <p:cNvSpPr/>
          <p:nvPr/>
        </p:nvSpPr>
        <p:spPr>
          <a:xfrm>
            <a:off x="2311850" y="2552721"/>
            <a:ext cx="838200" cy="653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E055A76-EF6C-4222-8CC0-5304A70EF2E0}"/>
              </a:ext>
            </a:extLst>
          </p:cNvPr>
          <p:cNvSpPr/>
          <p:nvPr/>
        </p:nvSpPr>
        <p:spPr>
          <a:xfrm>
            <a:off x="5927537" y="2590821"/>
            <a:ext cx="838200" cy="653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EA44EB-58DB-4202-9B60-4BAB658EE942}"/>
              </a:ext>
            </a:extLst>
          </p:cNvPr>
          <p:cNvSpPr/>
          <p:nvPr/>
        </p:nvSpPr>
        <p:spPr>
          <a:xfrm>
            <a:off x="2756349" y="1066801"/>
            <a:ext cx="3334967" cy="10029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1"/>
                </a:solidFill>
              </a:rPr>
              <a:t>Encryption Technique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E192F7-6CFF-4705-A7DC-1EE5A4256429}"/>
              </a:ext>
            </a:extLst>
          </p:cNvPr>
          <p:cNvSpPr txBox="1"/>
          <p:nvPr/>
        </p:nvSpPr>
        <p:spPr>
          <a:xfrm>
            <a:off x="465666" y="4318364"/>
            <a:ext cx="80771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For security experts who do not work with cryptography day to day, encryption algorithms are seen as “black boxes” in which the implementation details are often abstracted away. </a:t>
            </a:r>
          </a:p>
          <a:p>
            <a:pPr algn="ctr"/>
            <a:endParaRPr lang="en-US" sz="2000" b="1" dirty="0"/>
          </a:p>
          <a:p>
            <a:pPr algn="ctr"/>
            <a:r>
              <a:rPr lang="en-US" sz="2000" b="1" i="1" dirty="0"/>
              <a:t>All we care about is that we’ve picked the most secure encryption technique available.</a:t>
            </a:r>
            <a:r>
              <a:rPr lang="en-US" sz="2000" b="1" dirty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509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Securing Data in Motion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73EA14-E008-B54B-B4E6-06C8088D3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914400"/>
            <a:ext cx="8257032" cy="4114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64E32E2-8525-CB40-AA95-9B106D4C09F5}"/>
              </a:ext>
            </a:extLst>
          </p:cNvPr>
          <p:cNvSpPr txBox="1"/>
          <p:nvPr/>
        </p:nvSpPr>
        <p:spPr>
          <a:xfrm>
            <a:off x="304800" y="5181600"/>
            <a:ext cx="8534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A critical component left to examine is the idea of Securing Data in Motion. Critical to understanding this is the TLS/SSL Handshake.</a:t>
            </a:r>
          </a:p>
        </p:txBody>
      </p:sp>
    </p:spTree>
    <p:extLst>
      <p:ext uri="{BB962C8B-B14F-4D97-AF65-F5344CB8AC3E}">
        <p14:creationId xmlns:p14="http://schemas.microsoft.com/office/powerpoint/2010/main" val="406291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800" dirty="0"/>
              <a:t>Take a few minutes to review the contents included on this site: </a:t>
            </a:r>
            <a:r>
              <a:rPr lang="en-US" sz="2800" dirty="0">
                <a:hlinkClick r:id="rId2"/>
              </a:rPr>
              <a:t>https://www.ssl.com/article/ssl-tls-handshake-overview/</a:t>
            </a:r>
            <a:endParaRPr lang="en-US" sz="2800" dirty="0"/>
          </a:p>
          <a:p>
            <a:pPr marL="0" indent="0">
              <a:lnSpc>
                <a:spcPct val="120000"/>
              </a:lnSpc>
              <a:buNone/>
            </a:pPr>
            <a:endParaRPr lang="en-US" sz="2800" b="1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800" b="1" dirty="0"/>
              <a:t>Specifically, try to glean the role TLS/SSL plays in conjunction with the hybrid cryptosystems we discussed earlier. 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76400" y="80936"/>
            <a:ext cx="7267729" cy="411480"/>
          </a:xfrm>
        </p:spPr>
        <p:txBody>
          <a:bodyPr/>
          <a:lstStyle/>
          <a:p>
            <a:r>
              <a:rPr lang="en-US" dirty="0"/>
              <a:t>Activity: Safe Handshakes (10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40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0"/>
            <a:ext cx="6477000" cy="653854"/>
          </a:xfrm>
        </p:spPr>
        <p:txBody>
          <a:bodyPr>
            <a:normAutofit/>
          </a:bodyPr>
          <a:lstStyle/>
          <a:p>
            <a:r>
              <a:rPr lang="en-US" dirty="0"/>
              <a:t>Securing Data in Motion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43E199-23BA-234A-AD6D-CBBCFA375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8200"/>
            <a:ext cx="4089125" cy="5334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F74A3B-FD17-9F47-B1D2-7FCA3D2BA2D1}"/>
              </a:ext>
            </a:extLst>
          </p:cNvPr>
          <p:cNvSpPr txBox="1"/>
          <p:nvPr/>
        </p:nvSpPr>
        <p:spPr>
          <a:xfrm>
            <a:off x="4343400" y="1596985"/>
            <a:ext cx="44958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The SSL/TLS Handshake process ensures that data flows from the client to the server in such a way that the keys (and pre-keys) are being transmitted in phased steps.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This phasing of operations ensures that every check is made prior to data transmission occurring.  </a:t>
            </a:r>
          </a:p>
        </p:txBody>
      </p:sp>
    </p:spTree>
    <p:extLst>
      <p:ext uri="{BB962C8B-B14F-4D97-AF65-F5344CB8AC3E}">
        <p14:creationId xmlns:p14="http://schemas.microsoft.com/office/powerpoint/2010/main" val="142605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DC68B-22FE-4817-BEE3-75D9BF9E0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29740"/>
            <a:ext cx="8077200" cy="704060"/>
          </a:xfrm>
        </p:spPr>
        <p:txBody>
          <a:bodyPr>
            <a:normAutofit/>
          </a:bodyPr>
          <a:lstStyle/>
          <a:p>
            <a:r>
              <a:rPr lang="en-US" dirty="0"/>
              <a:t>Certificates (Time Permitting)</a:t>
            </a:r>
          </a:p>
        </p:txBody>
      </p:sp>
    </p:spTree>
    <p:extLst>
      <p:ext uri="{BB962C8B-B14F-4D97-AF65-F5344CB8AC3E}">
        <p14:creationId xmlns:p14="http://schemas.microsoft.com/office/powerpoint/2010/main" val="308874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Picking </a:t>
            </a:r>
            <a:r>
              <a:rPr lang="en-US" i="1" u="sng" dirty="0"/>
              <a:t>the</a:t>
            </a:r>
            <a:r>
              <a:rPr lang="en-US" dirty="0"/>
              <a:t> Encryption Standard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A29BBD-A758-6949-885D-5BCBB43B614D}"/>
              </a:ext>
            </a:extLst>
          </p:cNvPr>
          <p:cNvSpPr/>
          <p:nvPr/>
        </p:nvSpPr>
        <p:spPr>
          <a:xfrm>
            <a:off x="381000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DD7924-3950-3048-B5A2-449960FCB426}"/>
              </a:ext>
            </a:extLst>
          </p:cNvPr>
          <p:cNvSpPr/>
          <p:nvPr/>
        </p:nvSpPr>
        <p:spPr>
          <a:xfrm>
            <a:off x="381000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Blowfish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F96220-CD1A-984B-8D71-DB0C00078A69}"/>
              </a:ext>
            </a:extLst>
          </p:cNvPr>
          <p:cNvSpPr/>
          <p:nvPr/>
        </p:nvSpPr>
        <p:spPr>
          <a:xfrm>
            <a:off x="220186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Twofish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8D2FED-F9C3-DE4C-8F81-A355735AD582}"/>
              </a:ext>
            </a:extLst>
          </p:cNvPr>
          <p:cNvSpPr/>
          <p:nvPr/>
        </p:nvSpPr>
        <p:spPr>
          <a:xfrm>
            <a:off x="2201863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863A7B-11FC-FB4F-8561-CA36A19D45D6}"/>
              </a:ext>
            </a:extLst>
          </p:cNvPr>
          <p:cNvSpPr/>
          <p:nvPr/>
        </p:nvSpPr>
        <p:spPr>
          <a:xfrm>
            <a:off x="400433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Serpant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AE51E5-BE48-8243-B6CE-8BD1DF7CFDBD}"/>
              </a:ext>
            </a:extLst>
          </p:cNvPr>
          <p:cNvSpPr/>
          <p:nvPr/>
        </p:nvSpPr>
        <p:spPr>
          <a:xfrm>
            <a:off x="40043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A5E3A-B2BA-2A43-AB23-F57F65A06421}"/>
              </a:ext>
            </a:extLst>
          </p:cNvPr>
          <p:cNvSpPr/>
          <p:nvPr/>
        </p:nvSpPr>
        <p:spPr>
          <a:xfrm>
            <a:off x="5733285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BB4B4D-BED9-9F4D-A7CF-BA2DCCCF8F91}"/>
              </a:ext>
            </a:extLst>
          </p:cNvPr>
          <p:cNvSpPr/>
          <p:nvPr/>
        </p:nvSpPr>
        <p:spPr>
          <a:xfrm>
            <a:off x="57569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DA5C08-5710-C34E-B5DE-F6A1CCD12723}"/>
              </a:ext>
            </a:extLst>
          </p:cNvPr>
          <p:cNvSpPr/>
          <p:nvPr/>
        </p:nvSpPr>
        <p:spPr>
          <a:xfrm>
            <a:off x="7462237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RSA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0D0407-05AA-C247-BBAB-D05546AFF2EF}"/>
              </a:ext>
            </a:extLst>
          </p:cNvPr>
          <p:cNvSpPr/>
          <p:nvPr/>
        </p:nvSpPr>
        <p:spPr>
          <a:xfrm>
            <a:off x="7462237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DSA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96D862-70FB-3346-A32F-353B4017A95D}"/>
              </a:ext>
            </a:extLst>
          </p:cNvPr>
          <p:cNvSpPr/>
          <p:nvPr/>
        </p:nvSpPr>
        <p:spPr>
          <a:xfrm>
            <a:off x="381000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ECDSA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D7244E-3A7E-1F44-B2C1-3F417793C119}"/>
              </a:ext>
            </a:extLst>
          </p:cNvPr>
          <p:cNvSpPr/>
          <p:nvPr/>
        </p:nvSpPr>
        <p:spPr>
          <a:xfrm>
            <a:off x="2207118" y="3361513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ELGamal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D1732D5-0D11-0047-894C-46C0562F0106}"/>
              </a:ext>
            </a:extLst>
          </p:cNvPr>
          <p:cNvSpPr/>
          <p:nvPr/>
        </p:nvSpPr>
        <p:spPr>
          <a:xfrm>
            <a:off x="4004333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Diffie </a:t>
            </a:r>
            <a:r>
              <a:rPr lang="en-US" b="1" dirty="0" err="1">
                <a:solidFill>
                  <a:schemeClr val="tx1"/>
                </a:solidFill>
              </a:rPr>
              <a:t>Helman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CE1578-8774-754A-9E44-2CCD113E1D77}"/>
              </a:ext>
            </a:extLst>
          </p:cNvPr>
          <p:cNvSpPr/>
          <p:nvPr/>
        </p:nvSpPr>
        <p:spPr>
          <a:xfrm>
            <a:off x="378372" y="800653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Key Algorithms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2CD998-809E-794B-A95D-3FAAA2187776}"/>
              </a:ext>
            </a:extLst>
          </p:cNvPr>
          <p:cNvSpPr/>
          <p:nvPr/>
        </p:nvSpPr>
        <p:spPr>
          <a:xfrm>
            <a:off x="323193" y="4402452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Hash Algorithms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E73635-BD6F-6A4B-850D-846227EFD526}"/>
              </a:ext>
            </a:extLst>
          </p:cNvPr>
          <p:cNvSpPr txBox="1"/>
          <p:nvPr/>
        </p:nvSpPr>
        <p:spPr>
          <a:xfrm>
            <a:off x="5750019" y="3361513"/>
            <a:ext cx="32362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 newcomers to the security field, it can often </a:t>
            </a:r>
            <a:r>
              <a:rPr lang="en-US" sz="2400" i="1" dirty="0"/>
              <a:t>seem</a:t>
            </a:r>
            <a:r>
              <a:rPr lang="en-US" sz="2400" dirty="0"/>
              <a:t> intimidating to know which algorithm to use in an implementation project.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EDAB40-1F2D-3740-86E0-29FADDA3EFF9}"/>
              </a:ext>
            </a:extLst>
          </p:cNvPr>
          <p:cNvSpPr/>
          <p:nvPr/>
        </p:nvSpPr>
        <p:spPr>
          <a:xfrm>
            <a:off x="39151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MD4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F7719-2CBE-A14A-907C-654C1BBE5C9F}"/>
              </a:ext>
            </a:extLst>
          </p:cNvPr>
          <p:cNvSpPr/>
          <p:nvPr/>
        </p:nvSpPr>
        <p:spPr>
          <a:xfrm>
            <a:off x="219972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E4572D-F935-0841-A961-A9E5B38676DB}"/>
              </a:ext>
            </a:extLst>
          </p:cNvPr>
          <p:cNvSpPr/>
          <p:nvPr/>
        </p:nvSpPr>
        <p:spPr>
          <a:xfrm>
            <a:off x="4004333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SHA2</a:t>
            </a:r>
          </a:p>
        </p:txBody>
      </p:sp>
    </p:spTree>
    <p:extLst>
      <p:ext uri="{BB962C8B-B14F-4D97-AF65-F5344CB8AC3E}">
        <p14:creationId xmlns:p14="http://schemas.microsoft.com/office/powerpoint/2010/main" val="1725994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Picking </a:t>
            </a:r>
            <a:r>
              <a:rPr lang="en-US" i="1" u="sng" dirty="0"/>
              <a:t>the</a:t>
            </a:r>
            <a:r>
              <a:rPr lang="en-US" dirty="0"/>
              <a:t> Encryption Standard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A29BBD-A758-6949-885D-5BCBB43B614D}"/>
              </a:ext>
            </a:extLst>
          </p:cNvPr>
          <p:cNvSpPr/>
          <p:nvPr/>
        </p:nvSpPr>
        <p:spPr>
          <a:xfrm>
            <a:off x="381000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DD7924-3950-3048-B5A2-449960FCB426}"/>
              </a:ext>
            </a:extLst>
          </p:cNvPr>
          <p:cNvSpPr/>
          <p:nvPr/>
        </p:nvSpPr>
        <p:spPr>
          <a:xfrm>
            <a:off x="381000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Blowfish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F96220-CD1A-984B-8D71-DB0C00078A69}"/>
              </a:ext>
            </a:extLst>
          </p:cNvPr>
          <p:cNvSpPr/>
          <p:nvPr/>
        </p:nvSpPr>
        <p:spPr>
          <a:xfrm>
            <a:off x="220186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Twofish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8D2FED-F9C3-DE4C-8F81-A355735AD582}"/>
              </a:ext>
            </a:extLst>
          </p:cNvPr>
          <p:cNvSpPr/>
          <p:nvPr/>
        </p:nvSpPr>
        <p:spPr>
          <a:xfrm>
            <a:off x="2201863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863A7B-11FC-FB4F-8561-CA36A19D45D6}"/>
              </a:ext>
            </a:extLst>
          </p:cNvPr>
          <p:cNvSpPr/>
          <p:nvPr/>
        </p:nvSpPr>
        <p:spPr>
          <a:xfrm>
            <a:off x="400433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Serpant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AE51E5-BE48-8243-B6CE-8BD1DF7CFDBD}"/>
              </a:ext>
            </a:extLst>
          </p:cNvPr>
          <p:cNvSpPr/>
          <p:nvPr/>
        </p:nvSpPr>
        <p:spPr>
          <a:xfrm>
            <a:off x="40043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A5E3A-B2BA-2A43-AB23-F57F65A06421}"/>
              </a:ext>
            </a:extLst>
          </p:cNvPr>
          <p:cNvSpPr/>
          <p:nvPr/>
        </p:nvSpPr>
        <p:spPr>
          <a:xfrm>
            <a:off x="5733285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BB4B4D-BED9-9F4D-A7CF-BA2DCCCF8F91}"/>
              </a:ext>
            </a:extLst>
          </p:cNvPr>
          <p:cNvSpPr/>
          <p:nvPr/>
        </p:nvSpPr>
        <p:spPr>
          <a:xfrm>
            <a:off x="57569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DA5C08-5710-C34E-B5DE-F6A1CCD12723}"/>
              </a:ext>
            </a:extLst>
          </p:cNvPr>
          <p:cNvSpPr/>
          <p:nvPr/>
        </p:nvSpPr>
        <p:spPr>
          <a:xfrm>
            <a:off x="7462237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RSA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0D0407-05AA-C247-BBAB-D05546AFF2EF}"/>
              </a:ext>
            </a:extLst>
          </p:cNvPr>
          <p:cNvSpPr/>
          <p:nvPr/>
        </p:nvSpPr>
        <p:spPr>
          <a:xfrm>
            <a:off x="7462237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DSA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96D862-70FB-3346-A32F-353B4017A95D}"/>
              </a:ext>
            </a:extLst>
          </p:cNvPr>
          <p:cNvSpPr/>
          <p:nvPr/>
        </p:nvSpPr>
        <p:spPr>
          <a:xfrm>
            <a:off x="381000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ECDSA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D7244E-3A7E-1F44-B2C1-3F417793C119}"/>
              </a:ext>
            </a:extLst>
          </p:cNvPr>
          <p:cNvSpPr/>
          <p:nvPr/>
        </p:nvSpPr>
        <p:spPr>
          <a:xfrm>
            <a:off x="2207118" y="3361513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ELGamal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D1732D5-0D11-0047-894C-46C0562F0106}"/>
              </a:ext>
            </a:extLst>
          </p:cNvPr>
          <p:cNvSpPr/>
          <p:nvPr/>
        </p:nvSpPr>
        <p:spPr>
          <a:xfrm>
            <a:off x="4004333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Diffie </a:t>
            </a:r>
            <a:r>
              <a:rPr lang="en-US" b="1" dirty="0" err="1">
                <a:solidFill>
                  <a:schemeClr val="tx1"/>
                </a:solidFill>
              </a:rPr>
              <a:t>Helman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CE1578-8774-754A-9E44-2CCD113E1D77}"/>
              </a:ext>
            </a:extLst>
          </p:cNvPr>
          <p:cNvSpPr/>
          <p:nvPr/>
        </p:nvSpPr>
        <p:spPr>
          <a:xfrm>
            <a:off x="378372" y="800653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Key Algorithms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2CD998-809E-794B-A95D-3FAAA2187776}"/>
              </a:ext>
            </a:extLst>
          </p:cNvPr>
          <p:cNvSpPr/>
          <p:nvPr/>
        </p:nvSpPr>
        <p:spPr>
          <a:xfrm>
            <a:off x="323193" y="4402452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Hash Algorithms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E73635-BD6F-6A4B-850D-846227EFD526}"/>
              </a:ext>
            </a:extLst>
          </p:cNvPr>
          <p:cNvSpPr txBox="1"/>
          <p:nvPr/>
        </p:nvSpPr>
        <p:spPr>
          <a:xfrm>
            <a:off x="5750019" y="3596419"/>
            <a:ext cx="32362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But the process is actually simple.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b="1" dirty="0"/>
              <a:t>Follow the standards.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EDAB40-1F2D-3740-86E0-29FADDA3EFF9}"/>
              </a:ext>
            </a:extLst>
          </p:cNvPr>
          <p:cNvSpPr/>
          <p:nvPr/>
        </p:nvSpPr>
        <p:spPr>
          <a:xfrm>
            <a:off x="39151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MD4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F7719-2CBE-A14A-907C-654C1BBE5C9F}"/>
              </a:ext>
            </a:extLst>
          </p:cNvPr>
          <p:cNvSpPr/>
          <p:nvPr/>
        </p:nvSpPr>
        <p:spPr>
          <a:xfrm>
            <a:off x="219972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E4572D-F935-0841-A961-A9E5B38676DB}"/>
              </a:ext>
            </a:extLst>
          </p:cNvPr>
          <p:cNvSpPr/>
          <p:nvPr/>
        </p:nvSpPr>
        <p:spPr>
          <a:xfrm>
            <a:off x="4004333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A3429A-45DC-FC46-941A-6552690D9D6E}"/>
              </a:ext>
            </a:extLst>
          </p:cNvPr>
          <p:cNvSpPr/>
          <p:nvPr/>
        </p:nvSpPr>
        <p:spPr>
          <a:xfrm>
            <a:off x="304800" y="1127580"/>
            <a:ext cx="1752600" cy="108222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B4BA63-28B4-804E-BA6D-F9D50D51EA93}"/>
              </a:ext>
            </a:extLst>
          </p:cNvPr>
          <p:cNvSpPr/>
          <p:nvPr/>
        </p:nvSpPr>
        <p:spPr>
          <a:xfrm>
            <a:off x="3886576" y="4744626"/>
            <a:ext cx="1752600" cy="108222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1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63F93F-F01E-491E-B0D4-8D367D01C6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04800" y="990600"/>
            <a:ext cx="8616470" cy="53340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000" dirty="0"/>
              <a:t>Take a few minutes to scan through the article on this page that lists a variety of key and hash algorithms: </a:t>
            </a:r>
            <a:r>
              <a:rPr lang="en-US" sz="2000" dirty="0">
                <a:hlinkClick r:id="rId2"/>
              </a:rPr>
              <a:t>https://rakhesh.com/infrastructure/notes-on-cryptography-ciphers-rsa-dsa-aes-rc4-ecc-ecdsa-sha-and-so-on/</a:t>
            </a:r>
            <a:endParaRPr lang="en-US" sz="2000" dirty="0"/>
          </a:p>
          <a:p>
            <a:pPr>
              <a:lnSpc>
                <a:spcPct val="120000"/>
              </a:lnSpc>
            </a:pPr>
            <a:endParaRPr lang="en-US" sz="2000" dirty="0"/>
          </a:p>
          <a:p>
            <a:pPr>
              <a:lnSpc>
                <a:spcPct val="120000"/>
              </a:lnSpc>
            </a:pPr>
            <a:r>
              <a:rPr lang="en-US" sz="2000" dirty="0"/>
              <a:t>As you read: </a:t>
            </a:r>
          </a:p>
          <a:p>
            <a:pPr lvl="1">
              <a:lnSpc>
                <a:spcPct val="120000"/>
              </a:lnSpc>
            </a:pPr>
            <a:r>
              <a:rPr lang="en-US" sz="2000" dirty="0"/>
              <a:t>Note the types of advantages and disadvantages being flagged in each algorithm description.</a:t>
            </a:r>
          </a:p>
          <a:p>
            <a:pPr lvl="1">
              <a:lnSpc>
                <a:spcPct val="120000"/>
              </a:lnSpc>
            </a:pPr>
            <a:r>
              <a:rPr lang="en-US" sz="2000" dirty="0"/>
              <a:t>Note 5 terms that look unfamiliar to you in the article and seek out their definition online. </a:t>
            </a:r>
          </a:p>
          <a:p>
            <a:pPr marL="457200" lvl="1" indent="0">
              <a:lnSpc>
                <a:spcPct val="120000"/>
              </a:lnSpc>
              <a:buNone/>
            </a:pPr>
            <a:endParaRPr lang="en-US" sz="20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000" i="1" dirty="0"/>
              <a:t>Be prepared to share.</a:t>
            </a:r>
          </a:p>
          <a:p>
            <a:pPr>
              <a:lnSpc>
                <a:spcPct val="120000"/>
              </a:lnSpc>
            </a:pPr>
            <a:endParaRPr lang="en-US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F4DD7-857E-4FF3-92D4-D826E16ABC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90800" y="80936"/>
            <a:ext cx="6353329" cy="411480"/>
          </a:xfrm>
        </p:spPr>
        <p:txBody>
          <a:bodyPr/>
          <a:lstStyle/>
          <a:p>
            <a:r>
              <a:rPr lang="en-US" dirty="0"/>
              <a:t>Activity: Modern Cryptography Algorithms (10 minutes)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5716153-75B1-44B0-BD76-1B107514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071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AES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A29BBD-A758-6949-885D-5BCBB43B614D}"/>
              </a:ext>
            </a:extLst>
          </p:cNvPr>
          <p:cNvSpPr/>
          <p:nvPr/>
        </p:nvSpPr>
        <p:spPr>
          <a:xfrm>
            <a:off x="381000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DD7924-3950-3048-B5A2-449960FCB426}"/>
              </a:ext>
            </a:extLst>
          </p:cNvPr>
          <p:cNvSpPr/>
          <p:nvPr/>
        </p:nvSpPr>
        <p:spPr>
          <a:xfrm>
            <a:off x="381000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Blowfish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F96220-CD1A-984B-8D71-DB0C00078A69}"/>
              </a:ext>
            </a:extLst>
          </p:cNvPr>
          <p:cNvSpPr/>
          <p:nvPr/>
        </p:nvSpPr>
        <p:spPr>
          <a:xfrm>
            <a:off x="220186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Twofish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8D2FED-F9C3-DE4C-8F81-A355735AD582}"/>
              </a:ext>
            </a:extLst>
          </p:cNvPr>
          <p:cNvSpPr/>
          <p:nvPr/>
        </p:nvSpPr>
        <p:spPr>
          <a:xfrm>
            <a:off x="2201863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863A7B-11FC-FB4F-8561-CA36A19D45D6}"/>
              </a:ext>
            </a:extLst>
          </p:cNvPr>
          <p:cNvSpPr/>
          <p:nvPr/>
        </p:nvSpPr>
        <p:spPr>
          <a:xfrm>
            <a:off x="400433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Serpant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AE51E5-BE48-8243-B6CE-8BD1DF7CFDBD}"/>
              </a:ext>
            </a:extLst>
          </p:cNvPr>
          <p:cNvSpPr/>
          <p:nvPr/>
        </p:nvSpPr>
        <p:spPr>
          <a:xfrm>
            <a:off x="40043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A5E3A-B2BA-2A43-AB23-F57F65A06421}"/>
              </a:ext>
            </a:extLst>
          </p:cNvPr>
          <p:cNvSpPr/>
          <p:nvPr/>
        </p:nvSpPr>
        <p:spPr>
          <a:xfrm>
            <a:off x="5733285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BB4B4D-BED9-9F4D-A7CF-BA2DCCCF8F91}"/>
              </a:ext>
            </a:extLst>
          </p:cNvPr>
          <p:cNvSpPr/>
          <p:nvPr/>
        </p:nvSpPr>
        <p:spPr>
          <a:xfrm>
            <a:off x="57569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DA5C08-5710-C34E-B5DE-F6A1CCD12723}"/>
              </a:ext>
            </a:extLst>
          </p:cNvPr>
          <p:cNvSpPr/>
          <p:nvPr/>
        </p:nvSpPr>
        <p:spPr>
          <a:xfrm>
            <a:off x="7462237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RSA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0D0407-05AA-C247-BBAB-D05546AFF2EF}"/>
              </a:ext>
            </a:extLst>
          </p:cNvPr>
          <p:cNvSpPr/>
          <p:nvPr/>
        </p:nvSpPr>
        <p:spPr>
          <a:xfrm>
            <a:off x="7462237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DSA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96D862-70FB-3346-A32F-353B4017A95D}"/>
              </a:ext>
            </a:extLst>
          </p:cNvPr>
          <p:cNvSpPr/>
          <p:nvPr/>
        </p:nvSpPr>
        <p:spPr>
          <a:xfrm>
            <a:off x="381000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ECDSA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D7244E-3A7E-1F44-B2C1-3F417793C119}"/>
              </a:ext>
            </a:extLst>
          </p:cNvPr>
          <p:cNvSpPr/>
          <p:nvPr/>
        </p:nvSpPr>
        <p:spPr>
          <a:xfrm>
            <a:off x="2207118" y="3361513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ELGamal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D1732D5-0D11-0047-894C-46C0562F0106}"/>
              </a:ext>
            </a:extLst>
          </p:cNvPr>
          <p:cNvSpPr/>
          <p:nvPr/>
        </p:nvSpPr>
        <p:spPr>
          <a:xfrm>
            <a:off x="4004333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Diffie </a:t>
            </a:r>
            <a:r>
              <a:rPr lang="en-US" b="1" dirty="0" err="1">
                <a:solidFill>
                  <a:schemeClr val="tx1"/>
                </a:solidFill>
              </a:rPr>
              <a:t>Helman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CE1578-8774-754A-9E44-2CCD113E1D77}"/>
              </a:ext>
            </a:extLst>
          </p:cNvPr>
          <p:cNvSpPr/>
          <p:nvPr/>
        </p:nvSpPr>
        <p:spPr>
          <a:xfrm>
            <a:off x="378372" y="800653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Key Algorithms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2CD998-809E-794B-A95D-3FAAA2187776}"/>
              </a:ext>
            </a:extLst>
          </p:cNvPr>
          <p:cNvSpPr/>
          <p:nvPr/>
        </p:nvSpPr>
        <p:spPr>
          <a:xfrm>
            <a:off x="323193" y="4402452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Hash Algorithms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E73635-BD6F-6A4B-850D-846227EFD526}"/>
              </a:ext>
            </a:extLst>
          </p:cNvPr>
          <p:cNvSpPr txBox="1"/>
          <p:nvPr/>
        </p:nvSpPr>
        <p:spPr>
          <a:xfrm>
            <a:off x="5750019" y="3596419"/>
            <a:ext cx="32362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AES has been the recommended government standard for encryption since 2002. </a:t>
            </a:r>
            <a:endParaRPr lang="en-US" sz="24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EDAB40-1F2D-3740-86E0-29FADDA3EFF9}"/>
              </a:ext>
            </a:extLst>
          </p:cNvPr>
          <p:cNvSpPr/>
          <p:nvPr/>
        </p:nvSpPr>
        <p:spPr>
          <a:xfrm>
            <a:off x="39151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MD4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F7719-2CBE-A14A-907C-654C1BBE5C9F}"/>
              </a:ext>
            </a:extLst>
          </p:cNvPr>
          <p:cNvSpPr/>
          <p:nvPr/>
        </p:nvSpPr>
        <p:spPr>
          <a:xfrm>
            <a:off x="219972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E4572D-F935-0841-A961-A9E5B38676DB}"/>
              </a:ext>
            </a:extLst>
          </p:cNvPr>
          <p:cNvSpPr/>
          <p:nvPr/>
        </p:nvSpPr>
        <p:spPr>
          <a:xfrm>
            <a:off x="4004333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A3429A-45DC-FC46-941A-6552690D9D6E}"/>
              </a:ext>
            </a:extLst>
          </p:cNvPr>
          <p:cNvSpPr/>
          <p:nvPr/>
        </p:nvSpPr>
        <p:spPr>
          <a:xfrm>
            <a:off x="304800" y="1127580"/>
            <a:ext cx="1752600" cy="108222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3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68E6-0C4A-470B-BF09-21250781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AES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A29BBD-A758-6949-885D-5BCBB43B614D}"/>
              </a:ext>
            </a:extLst>
          </p:cNvPr>
          <p:cNvSpPr/>
          <p:nvPr/>
        </p:nvSpPr>
        <p:spPr>
          <a:xfrm>
            <a:off x="381000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DD7924-3950-3048-B5A2-449960FCB426}"/>
              </a:ext>
            </a:extLst>
          </p:cNvPr>
          <p:cNvSpPr/>
          <p:nvPr/>
        </p:nvSpPr>
        <p:spPr>
          <a:xfrm>
            <a:off x="381000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Blowfish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F96220-CD1A-984B-8D71-DB0C00078A69}"/>
              </a:ext>
            </a:extLst>
          </p:cNvPr>
          <p:cNvSpPr/>
          <p:nvPr/>
        </p:nvSpPr>
        <p:spPr>
          <a:xfrm>
            <a:off x="220186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Twofish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8D2FED-F9C3-DE4C-8F81-A355735AD582}"/>
              </a:ext>
            </a:extLst>
          </p:cNvPr>
          <p:cNvSpPr/>
          <p:nvPr/>
        </p:nvSpPr>
        <p:spPr>
          <a:xfrm>
            <a:off x="2201863" y="2331084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863A7B-11FC-FB4F-8561-CA36A19D45D6}"/>
              </a:ext>
            </a:extLst>
          </p:cNvPr>
          <p:cNvSpPr/>
          <p:nvPr/>
        </p:nvSpPr>
        <p:spPr>
          <a:xfrm>
            <a:off x="4004333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Serpant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AE51E5-BE48-8243-B6CE-8BD1DF7CFDBD}"/>
              </a:ext>
            </a:extLst>
          </p:cNvPr>
          <p:cNvSpPr/>
          <p:nvPr/>
        </p:nvSpPr>
        <p:spPr>
          <a:xfrm>
            <a:off x="40043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A5E3A-B2BA-2A43-AB23-F57F65A06421}"/>
              </a:ext>
            </a:extLst>
          </p:cNvPr>
          <p:cNvSpPr/>
          <p:nvPr/>
        </p:nvSpPr>
        <p:spPr>
          <a:xfrm>
            <a:off x="5733285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BB4B4D-BED9-9F4D-A7CF-BA2DCCCF8F91}"/>
              </a:ext>
            </a:extLst>
          </p:cNvPr>
          <p:cNvSpPr/>
          <p:nvPr/>
        </p:nvSpPr>
        <p:spPr>
          <a:xfrm>
            <a:off x="5756933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RC4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DA5C08-5710-C34E-B5DE-F6A1CCD12723}"/>
              </a:ext>
            </a:extLst>
          </p:cNvPr>
          <p:cNvSpPr/>
          <p:nvPr/>
        </p:nvSpPr>
        <p:spPr>
          <a:xfrm>
            <a:off x="7462237" y="1295400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RSA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0D0407-05AA-C247-BBAB-D05546AFF2EF}"/>
              </a:ext>
            </a:extLst>
          </p:cNvPr>
          <p:cNvSpPr/>
          <p:nvPr/>
        </p:nvSpPr>
        <p:spPr>
          <a:xfrm>
            <a:off x="7462237" y="2317946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DSA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96D862-70FB-3346-A32F-353B4017A95D}"/>
              </a:ext>
            </a:extLst>
          </p:cNvPr>
          <p:cNvSpPr/>
          <p:nvPr/>
        </p:nvSpPr>
        <p:spPr>
          <a:xfrm>
            <a:off x="381000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ECDSA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D7244E-3A7E-1F44-B2C1-3F417793C119}"/>
              </a:ext>
            </a:extLst>
          </p:cNvPr>
          <p:cNvSpPr/>
          <p:nvPr/>
        </p:nvSpPr>
        <p:spPr>
          <a:xfrm>
            <a:off x="2207118" y="3361513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ELGamal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D1732D5-0D11-0047-894C-46C0562F0106}"/>
              </a:ext>
            </a:extLst>
          </p:cNvPr>
          <p:cNvSpPr/>
          <p:nvPr/>
        </p:nvSpPr>
        <p:spPr>
          <a:xfrm>
            <a:off x="4004333" y="336676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Diffie </a:t>
            </a:r>
            <a:r>
              <a:rPr lang="en-US" b="1" dirty="0" err="1">
                <a:solidFill>
                  <a:schemeClr val="tx1"/>
                </a:solidFill>
              </a:rPr>
              <a:t>Helman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CE1578-8774-754A-9E44-2CCD113E1D77}"/>
              </a:ext>
            </a:extLst>
          </p:cNvPr>
          <p:cNvSpPr/>
          <p:nvPr/>
        </p:nvSpPr>
        <p:spPr>
          <a:xfrm>
            <a:off x="378372" y="800653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Key Algorithms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2CD998-809E-794B-A95D-3FAAA2187776}"/>
              </a:ext>
            </a:extLst>
          </p:cNvPr>
          <p:cNvSpPr/>
          <p:nvPr/>
        </p:nvSpPr>
        <p:spPr>
          <a:xfrm>
            <a:off x="323193" y="4402452"/>
            <a:ext cx="2898228" cy="326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</a:rPr>
              <a:t>Hash Algorithms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E73635-BD6F-6A4B-850D-846227EFD526}"/>
              </a:ext>
            </a:extLst>
          </p:cNvPr>
          <p:cNvSpPr txBox="1"/>
          <p:nvPr/>
        </p:nvSpPr>
        <p:spPr>
          <a:xfrm>
            <a:off x="5750019" y="3596419"/>
            <a:ext cx="32362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But it’s worth understanding the process by which it was selected.</a:t>
            </a:r>
            <a:endParaRPr lang="en-US" sz="32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EDAB40-1F2D-3740-86E0-29FADDA3EFF9}"/>
              </a:ext>
            </a:extLst>
          </p:cNvPr>
          <p:cNvSpPr/>
          <p:nvPr/>
        </p:nvSpPr>
        <p:spPr>
          <a:xfrm>
            <a:off x="39151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MD4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F7719-2CBE-A14A-907C-654C1BBE5C9F}"/>
              </a:ext>
            </a:extLst>
          </p:cNvPr>
          <p:cNvSpPr/>
          <p:nvPr/>
        </p:nvSpPr>
        <p:spPr>
          <a:xfrm>
            <a:off x="2199720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E4572D-F935-0841-A961-A9E5B38676DB}"/>
              </a:ext>
            </a:extLst>
          </p:cNvPr>
          <p:cNvSpPr/>
          <p:nvPr/>
        </p:nvSpPr>
        <p:spPr>
          <a:xfrm>
            <a:off x="4004333" y="4876178"/>
            <a:ext cx="1524000" cy="762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SHA2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A3429A-45DC-FC46-941A-6552690D9D6E}"/>
              </a:ext>
            </a:extLst>
          </p:cNvPr>
          <p:cNvSpPr/>
          <p:nvPr/>
        </p:nvSpPr>
        <p:spPr>
          <a:xfrm>
            <a:off x="304800" y="1127580"/>
            <a:ext cx="1752600" cy="108222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51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rilogy_Class_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14243</TotalTime>
  <Words>1972</Words>
  <Application>Microsoft Macintosh PowerPoint</Application>
  <PresentationFormat>On-screen Show (4:3)</PresentationFormat>
  <Paragraphs>359</Paragraphs>
  <Slides>43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Courier New</vt:lpstr>
      <vt:lpstr>Roboto</vt:lpstr>
      <vt:lpstr>Wingdings</vt:lpstr>
      <vt:lpstr>Trilogy_Class_Template</vt:lpstr>
      <vt:lpstr>CryptoDetails</vt:lpstr>
      <vt:lpstr>Today’s Goals</vt:lpstr>
      <vt:lpstr>Developing Standards</vt:lpstr>
      <vt:lpstr>“Black Boxes” of Cryptography</vt:lpstr>
      <vt:lpstr>Picking the Encryption Standard</vt:lpstr>
      <vt:lpstr>Picking the Encryption Standard</vt:lpstr>
      <vt:lpstr>PowerPoint Presentation</vt:lpstr>
      <vt:lpstr>The Rise of AES</vt:lpstr>
      <vt:lpstr>The Rise of AES</vt:lpstr>
      <vt:lpstr>The Rise of AES</vt:lpstr>
      <vt:lpstr>The Rise of AES</vt:lpstr>
      <vt:lpstr>The Rise of AES</vt:lpstr>
      <vt:lpstr>The Rise of AES</vt:lpstr>
      <vt:lpstr>PowerPoint Presentation</vt:lpstr>
      <vt:lpstr>Picking the Wrong Encryption Standard</vt:lpstr>
      <vt:lpstr>PowerPoint Presentation</vt:lpstr>
      <vt:lpstr>Symmetric vs Asymmetric</vt:lpstr>
      <vt:lpstr>Symmetric vs. Asymmetric Overview</vt:lpstr>
      <vt:lpstr>Symmetric Cryptography (In-Depth)</vt:lpstr>
      <vt:lpstr>Asymmetric Cryptography (In-Depth)</vt:lpstr>
      <vt:lpstr>PowerPoint Presentation</vt:lpstr>
      <vt:lpstr>PowerPoint Presentation</vt:lpstr>
      <vt:lpstr>PowerPoint Presentation</vt:lpstr>
      <vt:lpstr>Data in Motion</vt:lpstr>
      <vt:lpstr>Keeping Secrets… Secret?</vt:lpstr>
      <vt:lpstr>Keeping Secrets… Secret?</vt:lpstr>
      <vt:lpstr>PowerPoint Presentation</vt:lpstr>
      <vt:lpstr>Keys for Keys…</vt:lpstr>
      <vt:lpstr>Keys for Keys…</vt:lpstr>
      <vt:lpstr>Hybrid Cryptosystems</vt:lpstr>
      <vt:lpstr>Hybrid Cryptosystems - Diagram</vt:lpstr>
      <vt:lpstr>Hybrid Cryptosystems - Diagram</vt:lpstr>
      <vt:lpstr>PowerPoint Presentation</vt:lpstr>
      <vt:lpstr>PowerPoint Presentation</vt:lpstr>
      <vt:lpstr>Beyond Encryption</vt:lpstr>
      <vt:lpstr>Level-Setting Our Understanding</vt:lpstr>
      <vt:lpstr>Encryption in Practice</vt:lpstr>
      <vt:lpstr>Encryption in Practice</vt:lpstr>
      <vt:lpstr>Encryption in Practice</vt:lpstr>
      <vt:lpstr>Securing Data in Motion</vt:lpstr>
      <vt:lpstr>PowerPoint Presentation</vt:lpstr>
      <vt:lpstr>Securing Data in Motion</vt:lpstr>
      <vt:lpstr>Certificates (Time Permitting)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Trilogy_Slide_Template</dc:title>
  <dc:creator>ahaque89</dc:creator>
  <cp:lastModifiedBy>Microsoft Office User</cp:lastModifiedBy>
  <cp:revision>2025</cp:revision>
  <cp:lastPrinted>2016-01-30T16:23:56Z</cp:lastPrinted>
  <dcterms:created xsi:type="dcterms:W3CDTF">2015-01-20T17:19:00Z</dcterms:created>
  <dcterms:modified xsi:type="dcterms:W3CDTF">2018-08-18T13:41:03Z</dcterms:modified>
</cp:coreProperties>
</file>